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7" r:id="rId1"/>
  </p:sldMasterIdLst>
  <p:notesMasterIdLst>
    <p:notesMasterId r:id="rId15"/>
  </p:notesMasterIdLst>
  <p:sldIdLst>
    <p:sldId id="261" r:id="rId2"/>
    <p:sldId id="289" r:id="rId3"/>
    <p:sldId id="279" r:id="rId4"/>
    <p:sldId id="280" r:id="rId5"/>
    <p:sldId id="290" r:id="rId6"/>
    <p:sldId id="291" r:id="rId7"/>
    <p:sldId id="292" r:id="rId8"/>
    <p:sldId id="285" r:id="rId9"/>
    <p:sldId id="281" r:id="rId10"/>
    <p:sldId id="284" r:id="rId11"/>
    <p:sldId id="283" r:id="rId12"/>
    <p:sldId id="288" r:id="rId13"/>
    <p:sldId id="259" r:id="rId1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8161E"/>
    <a:srgbClr val="CC141E"/>
    <a:srgbClr val="EAE506"/>
    <a:srgbClr val="C9151E"/>
    <a:srgbClr val="C31823"/>
    <a:srgbClr val="D05035"/>
    <a:srgbClr val="FFFFFF"/>
    <a:srgbClr val="BFE2F3"/>
    <a:srgbClr val="E9CBBC"/>
    <a:srgbClr val="E0A48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627" autoAdjust="0"/>
    <p:restoredTop sz="94785" autoAdjust="0"/>
  </p:normalViewPr>
  <p:slideViewPr>
    <p:cSldViewPr snapToGrid="0">
      <p:cViewPr varScale="1">
        <p:scale>
          <a:sx n="94" d="100"/>
          <a:sy n="94" d="100"/>
        </p:scale>
        <p:origin x="41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60" d="100"/>
          <a:sy n="60" d="100"/>
        </p:scale>
        <p:origin x="1616" y="5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DFE78F-58BC-423A-A341-D0065C580108}" type="datetimeFigureOut">
              <a:rPr lang="zh-CN" altLang="en-US" smtClean="0"/>
              <a:t>2019/5/14/Tuesday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4B1CD8-9F96-4F1D-A5B8-2D9E0ECCEB3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39166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此页可以删除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4B1CD8-9F96-4F1D-A5B8-2D9E0ECCEB33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30912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jpe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标题幻灯片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7015" y="5815086"/>
            <a:ext cx="3278293" cy="65087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4070056"/>
            <a:ext cx="10515600" cy="899510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48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6" name="副标题 2"/>
          <p:cNvSpPr>
            <a:spLocks noGrp="1"/>
          </p:cNvSpPr>
          <p:nvPr>
            <p:ph type="subTitle" idx="1"/>
          </p:nvPr>
        </p:nvSpPr>
        <p:spPr>
          <a:xfrm>
            <a:off x="838200" y="5034522"/>
            <a:ext cx="10515600" cy="604299"/>
          </a:xfrm>
        </p:spPr>
        <p:txBody>
          <a:bodyPr anchor="ctr">
            <a:noAutofit/>
          </a:bodyPr>
          <a:lstStyle>
            <a:lvl1pPr algn="ctr">
              <a:defRPr lang="zh-CN" altLang="en-US" sz="2800" b="0">
                <a:solidFill>
                  <a:schemeClr val="bg1"/>
                </a:solidFill>
                <a:latin typeface="+mn-ea"/>
                <a:cs typeface="+mj-cs"/>
              </a:defRPr>
            </a:lvl1pPr>
          </a:lstStyle>
          <a:p>
            <a:pPr lvl="0" algn="ctr">
              <a:lnSpc>
                <a:spcPct val="90000"/>
              </a:lnSpc>
              <a:spcBef>
                <a:spcPct val="0"/>
              </a:spcBef>
              <a:buNone/>
            </a:pPr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8132"/>
            <a:ext cx="12192000" cy="3931920"/>
          </a:xfrm>
          <a:prstGeom prst="rect">
            <a:avLst/>
          </a:prstGeom>
        </p:spPr>
      </p:pic>
      <p:cxnSp>
        <p:nvCxnSpPr>
          <p:cNvPr id="9" name="直接连接符 8"/>
          <p:cNvCxnSpPr/>
          <p:nvPr/>
        </p:nvCxnSpPr>
        <p:spPr>
          <a:xfrm>
            <a:off x="0" y="3893788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2189123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两栏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"/>
            <a:ext cx="12192000" cy="66586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702" y="175417"/>
            <a:ext cx="2023540" cy="401413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0" y="6766563"/>
            <a:ext cx="12192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6" name="文本框 5"/>
          <p:cNvSpPr txBox="1"/>
          <p:nvPr/>
        </p:nvSpPr>
        <p:spPr>
          <a:xfrm>
            <a:off x="11000037" y="313203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内容占位符 11"/>
          <p:cNvSpPr>
            <a:spLocks noGrp="1"/>
          </p:cNvSpPr>
          <p:nvPr>
            <p:ph sz="quarter" idx="10"/>
          </p:nvPr>
        </p:nvSpPr>
        <p:spPr>
          <a:xfrm>
            <a:off x="349859" y="1717675"/>
            <a:ext cx="537600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  <p:sp>
        <p:nvSpPr>
          <p:cNvPr id="16" name="内容占位符 15"/>
          <p:cNvSpPr>
            <a:spLocks noGrp="1"/>
          </p:cNvSpPr>
          <p:nvPr>
            <p:ph sz="quarter" idx="11"/>
          </p:nvPr>
        </p:nvSpPr>
        <p:spPr>
          <a:xfrm>
            <a:off x="6381752" y="1717675"/>
            <a:ext cx="5376333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  <p:sp>
        <p:nvSpPr>
          <p:cNvPr id="21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11595421" y="313203"/>
            <a:ext cx="6495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zh-CN" altLang="en-US" sz="1200" spc="-60" baseline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54BD5A17-3153-4A95-988E-B577C14000F1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49859" y="975600"/>
            <a:ext cx="11421927" cy="576000"/>
          </a:xfrm>
          <a:prstGeom prst="rect">
            <a:avLst/>
          </a:prstGeom>
        </p:spPr>
        <p:txBody>
          <a:bodyPr/>
          <a:lstStyle>
            <a:lvl1pPr>
              <a:defRPr lang="zh-CN" altLang="en-US" sz="32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3521"/>
            <a:ext cx="12192000" cy="336803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65863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701" y="175415"/>
            <a:ext cx="2023540" cy="401413"/>
          </a:xfrm>
          <a:prstGeom prst="rect">
            <a:avLst/>
          </a:prstGeom>
        </p:spPr>
      </p:pic>
      <p:sp>
        <p:nvSpPr>
          <p:cNvPr id="17" name="矩形 16"/>
          <p:cNvSpPr/>
          <p:nvPr userDrawn="1"/>
        </p:nvSpPr>
        <p:spPr>
          <a:xfrm>
            <a:off x="0" y="6766561"/>
            <a:ext cx="12192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18" name="文本框 17"/>
          <p:cNvSpPr txBox="1"/>
          <p:nvPr userDrawn="1"/>
        </p:nvSpPr>
        <p:spPr>
          <a:xfrm>
            <a:off x="11000035" y="313201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9" name="图片 1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3519"/>
            <a:ext cx="12192000" cy="336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944315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2880" userDrawn="1">
          <p15:clr>
            <a:srgbClr val="FBAE40"/>
          </p15:clr>
        </p15:guide>
        <p15:guide id="2" pos="5193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对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"/>
            <a:ext cx="12192000" cy="66586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702" y="175417"/>
            <a:ext cx="2023540" cy="401413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0" y="6766563"/>
            <a:ext cx="12192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5" name="标题 4"/>
          <p:cNvSpPr>
            <a:spLocks noGrp="1"/>
          </p:cNvSpPr>
          <p:nvPr>
            <p:ph type="title" hasCustomPrompt="1"/>
          </p:nvPr>
        </p:nvSpPr>
        <p:spPr>
          <a:xfrm>
            <a:off x="349859" y="960117"/>
            <a:ext cx="5376000" cy="574183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28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 smtClean="0"/>
              <a:t>单击此处编辑标题</a:t>
            </a:r>
            <a:endParaRPr lang="zh-CN" altLang="en-US" dirty="0"/>
          </a:p>
        </p:txBody>
      </p:sp>
      <p:cxnSp>
        <p:nvCxnSpPr>
          <p:cNvPr id="3" name="直接连接符 2"/>
          <p:cNvCxnSpPr/>
          <p:nvPr/>
        </p:nvCxnSpPr>
        <p:spPr>
          <a:xfrm flipV="1">
            <a:off x="0" y="1550505"/>
            <a:ext cx="12192000" cy="79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内容占位符 11"/>
          <p:cNvSpPr>
            <a:spLocks noGrp="1"/>
          </p:cNvSpPr>
          <p:nvPr>
            <p:ph sz="quarter" idx="10"/>
          </p:nvPr>
        </p:nvSpPr>
        <p:spPr>
          <a:xfrm>
            <a:off x="349859" y="1717675"/>
            <a:ext cx="537600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  <p:sp>
        <p:nvSpPr>
          <p:cNvPr id="16" name="内容占位符 15"/>
          <p:cNvSpPr>
            <a:spLocks noGrp="1"/>
          </p:cNvSpPr>
          <p:nvPr>
            <p:ph sz="quarter" idx="11"/>
          </p:nvPr>
        </p:nvSpPr>
        <p:spPr>
          <a:xfrm>
            <a:off x="6381752" y="1717675"/>
            <a:ext cx="5376333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  <p:sp>
        <p:nvSpPr>
          <p:cNvPr id="18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381751" y="958297"/>
            <a:ext cx="5376000" cy="576000"/>
          </a:xfrm>
        </p:spPr>
        <p:txBody>
          <a:bodyPr anchor="b">
            <a:normAutofit/>
          </a:bodyPr>
          <a:lstStyle>
            <a:lvl1pPr marL="0" indent="0" algn="ctr">
              <a:buNone/>
              <a:defRPr lang="zh-CN" altLang="en-US" sz="2800" b="1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28600" lvl="0" indent="-228600" algn="ctr">
              <a:lnSpc>
                <a:spcPct val="90000"/>
              </a:lnSpc>
              <a:spcBef>
                <a:spcPct val="0"/>
              </a:spcBef>
            </a:pPr>
            <a:r>
              <a:rPr lang="zh-CN" altLang="en-US" dirty="0" smtClean="0"/>
              <a:t>单击此处编辑标题</a:t>
            </a:r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65863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701" y="175415"/>
            <a:ext cx="2023540" cy="401413"/>
          </a:xfrm>
          <a:prstGeom prst="rect">
            <a:avLst/>
          </a:prstGeom>
        </p:spPr>
      </p:pic>
      <p:sp>
        <p:nvSpPr>
          <p:cNvPr id="13" name="矩形 12"/>
          <p:cNvSpPr/>
          <p:nvPr userDrawn="1"/>
        </p:nvSpPr>
        <p:spPr>
          <a:xfrm>
            <a:off x="0" y="6766561"/>
            <a:ext cx="12192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cxnSp>
        <p:nvCxnSpPr>
          <p:cNvPr id="14" name="直接连接符 13"/>
          <p:cNvCxnSpPr/>
          <p:nvPr userDrawn="1"/>
        </p:nvCxnSpPr>
        <p:spPr>
          <a:xfrm flipV="1">
            <a:off x="0" y="1550505"/>
            <a:ext cx="12192000" cy="79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6223931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288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对比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"/>
            <a:ext cx="12192000" cy="66586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702" y="175417"/>
            <a:ext cx="2023540" cy="401413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0" y="6766563"/>
            <a:ext cx="12192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6" name="文本框 5"/>
          <p:cNvSpPr txBox="1"/>
          <p:nvPr/>
        </p:nvSpPr>
        <p:spPr>
          <a:xfrm>
            <a:off x="11000037" y="313203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title" hasCustomPrompt="1"/>
          </p:nvPr>
        </p:nvSpPr>
        <p:spPr>
          <a:xfrm>
            <a:off x="349859" y="960117"/>
            <a:ext cx="5376000" cy="574183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28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 smtClean="0"/>
              <a:t>单击此处编辑标题</a:t>
            </a:r>
            <a:endParaRPr lang="zh-CN" altLang="en-US" dirty="0"/>
          </a:p>
        </p:txBody>
      </p:sp>
      <p:cxnSp>
        <p:nvCxnSpPr>
          <p:cNvPr id="3" name="直接连接符 2"/>
          <p:cNvCxnSpPr/>
          <p:nvPr/>
        </p:nvCxnSpPr>
        <p:spPr>
          <a:xfrm flipV="1">
            <a:off x="0" y="1550505"/>
            <a:ext cx="12192000" cy="79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内容占位符 11"/>
          <p:cNvSpPr>
            <a:spLocks noGrp="1"/>
          </p:cNvSpPr>
          <p:nvPr>
            <p:ph sz="quarter" idx="10"/>
          </p:nvPr>
        </p:nvSpPr>
        <p:spPr>
          <a:xfrm>
            <a:off x="349859" y="1717675"/>
            <a:ext cx="537600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  <p:sp>
        <p:nvSpPr>
          <p:cNvPr id="16" name="内容占位符 15"/>
          <p:cNvSpPr>
            <a:spLocks noGrp="1"/>
          </p:cNvSpPr>
          <p:nvPr>
            <p:ph sz="quarter" idx="11"/>
          </p:nvPr>
        </p:nvSpPr>
        <p:spPr>
          <a:xfrm>
            <a:off x="6381752" y="1717675"/>
            <a:ext cx="5376333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  <p:sp>
        <p:nvSpPr>
          <p:cNvPr id="18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381751" y="958297"/>
            <a:ext cx="5376000" cy="576000"/>
          </a:xfrm>
        </p:spPr>
        <p:txBody>
          <a:bodyPr anchor="b">
            <a:normAutofit/>
          </a:bodyPr>
          <a:lstStyle>
            <a:lvl1pPr marL="0" indent="0" algn="ctr">
              <a:buNone/>
              <a:defRPr lang="zh-CN" altLang="en-US" sz="2800" b="1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28600" lvl="0" indent="-228600" algn="ctr">
              <a:lnSpc>
                <a:spcPct val="90000"/>
              </a:lnSpc>
              <a:spcBef>
                <a:spcPct val="0"/>
              </a:spcBef>
            </a:pPr>
            <a:r>
              <a:rPr lang="zh-CN" altLang="en-US" dirty="0" smtClean="0"/>
              <a:t>单击此处编辑标题</a:t>
            </a:r>
          </a:p>
        </p:txBody>
      </p:sp>
      <p:sp>
        <p:nvSpPr>
          <p:cNvPr id="21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11595421" y="313203"/>
            <a:ext cx="6495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zh-CN" altLang="en-US" sz="1200" spc="-60" baseline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54BD5A17-3153-4A95-988E-B577C14000F1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65863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701" y="175415"/>
            <a:ext cx="2023540" cy="401413"/>
          </a:xfrm>
          <a:prstGeom prst="rect">
            <a:avLst/>
          </a:prstGeom>
        </p:spPr>
      </p:pic>
      <p:sp>
        <p:nvSpPr>
          <p:cNvPr id="17" name="矩形 16"/>
          <p:cNvSpPr/>
          <p:nvPr userDrawn="1"/>
        </p:nvSpPr>
        <p:spPr>
          <a:xfrm>
            <a:off x="0" y="6766561"/>
            <a:ext cx="12192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1000035" y="313201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0" name="直接连接符 19"/>
          <p:cNvCxnSpPr/>
          <p:nvPr userDrawn="1"/>
        </p:nvCxnSpPr>
        <p:spPr>
          <a:xfrm flipV="1">
            <a:off x="0" y="1550505"/>
            <a:ext cx="12192000" cy="79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24886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2880" userDrawn="1">
          <p15:clr>
            <a:srgbClr val="FBAE40"/>
          </p15:clr>
        </p15:guide>
        <p15:guide id="2" pos="5193" userDrawn="1">
          <p15:clr>
            <a:srgbClr val="FBAE40"/>
          </p15:clr>
        </p15:guide>
        <p15:guide id="3" pos="6924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封面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7015" y="5815086"/>
            <a:ext cx="3278293" cy="65087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5500" y="4006448"/>
            <a:ext cx="11100025" cy="1114192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1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6" name="副标题 2"/>
          <p:cNvSpPr>
            <a:spLocks noGrp="1"/>
          </p:cNvSpPr>
          <p:nvPr>
            <p:ph type="subTitle" idx="1"/>
          </p:nvPr>
        </p:nvSpPr>
        <p:spPr>
          <a:xfrm>
            <a:off x="625500" y="5245249"/>
            <a:ext cx="7760477" cy="468179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lang="zh-CN" altLang="en-US" sz="2400" b="0">
                <a:solidFill>
                  <a:schemeClr val="bg1"/>
                </a:solidFill>
                <a:latin typeface="+mn-ea"/>
                <a:cs typeface="+mj-cs"/>
              </a:defRPr>
            </a:lvl1pPr>
          </a:lstStyle>
          <a:p>
            <a:pPr marL="228600" lvl="0" indent="-228600" algn="ctr">
              <a:lnSpc>
                <a:spcPct val="90000"/>
              </a:lnSpc>
              <a:spcBef>
                <a:spcPct val="0"/>
              </a:spcBef>
            </a:pPr>
            <a:r>
              <a:rPr lang="zh-CN" altLang="en-US" dirty="0" smtClean="0"/>
              <a:t>单击以编辑母版副标题样式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8132"/>
            <a:ext cx="12192000" cy="3931920"/>
          </a:xfrm>
          <a:prstGeom prst="rect">
            <a:avLst/>
          </a:prstGeom>
        </p:spPr>
      </p:pic>
      <p:cxnSp>
        <p:nvCxnSpPr>
          <p:cNvPr id="9" name="直接连接符 8"/>
          <p:cNvCxnSpPr/>
          <p:nvPr/>
        </p:nvCxnSpPr>
        <p:spPr>
          <a:xfrm>
            <a:off x="0" y="3893788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占位符 6"/>
          <p:cNvSpPr>
            <a:spLocks noGrp="1"/>
          </p:cNvSpPr>
          <p:nvPr>
            <p:ph type="body" sz="quarter" idx="10" hasCustomPrompt="1"/>
          </p:nvPr>
        </p:nvSpPr>
        <p:spPr>
          <a:xfrm>
            <a:off x="625500" y="5815087"/>
            <a:ext cx="5545667" cy="49900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 smtClean="0"/>
              <a:t>单击此处添加日期</a:t>
            </a:r>
            <a:endParaRPr lang="zh-CN" altLang="en-US" dirty="0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8132"/>
            <a:ext cx="12192000" cy="3931920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0" y="3893788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8099899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95" userDrawn="1">
          <p15:clr>
            <a:srgbClr val="FBAE40"/>
          </p15:clr>
        </p15:guide>
        <p15:guide id="3" pos="393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封底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12546"/>
            <a:ext cx="12192000" cy="279654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655" y="4211593"/>
            <a:ext cx="4029124" cy="799946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838200" y="1552218"/>
            <a:ext cx="10515600" cy="1325563"/>
          </a:xfrm>
          <a:prstGeom prst="rect">
            <a:avLst/>
          </a:prstGeom>
        </p:spPr>
        <p:txBody>
          <a:bodyPr anchor="ctr"/>
          <a:lstStyle>
            <a:lvl1pPr algn="ctr">
              <a:defRPr b="1">
                <a:solidFill>
                  <a:schemeClr val="bg1"/>
                </a:solidFill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551077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内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"/>
            <a:ext cx="12192000" cy="66586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702" y="175417"/>
            <a:ext cx="2023540" cy="401413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0" y="6766563"/>
            <a:ext cx="12192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3521"/>
            <a:ext cx="12192000" cy="336803"/>
          </a:xfrm>
          <a:prstGeom prst="rect">
            <a:avLst/>
          </a:prstGeom>
        </p:spPr>
      </p:pic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658702" y="1685678"/>
            <a:ext cx="11162884" cy="492149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658699" y="974280"/>
            <a:ext cx="11162884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65863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701" y="175415"/>
            <a:ext cx="2023540" cy="401413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0" y="6766561"/>
            <a:ext cx="12192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3519"/>
            <a:ext cx="12192000" cy="336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269748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页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"/>
            <a:ext cx="12192000" cy="66586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702" y="175417"/>
            <a:ext cx="2023540" cy="401413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0" y="6766563"/>
            <a:ext cx="12192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3521"/>
            <a:ext cx="12192000" cy="336803"/>
          </a:xfrm>
          <a:prstGeom prst="rect">
            <a:avLst/>
          </a:prstGeom>
        </p:spPr>
      </p:pic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658702" y="1685678"/>
            <a:ext cx="11162884" cy="492149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658702" y="975603"/>
            <a:ext cx="11162884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11000037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灯片编号占位符 5"/>
          <p:cNvSpPr txBox="1">
            <a:spLocks/>
          </p:cNvSpPr>
          <p:nvPr/>
        </p:nvSpPr>
        <p:spPr>
          <a:xfrm>
            <a:off x="11596802" y="311755"/>
            <a:ext cx="3651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1200" spc="-6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fld id="{E1703B59-C883-4B8B-974E-AFB30A6C43A7}" type="slidenum">
              <a:rPr lang="zh-CN" altLang="en-US" sz="1200" smtClean="0"/>
              <a:pPr lvl="0"/>
              <a:t>‹#›</a:t>
            </a:fld>
            <a:endParaRPr lang="zh-CN" altLang="en-US" sz="1200" dirty="0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65863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701" y="175415"/>
            <a:ext cx="2023540" cy="401413"/>
          </a:xfrm>
          <a:prstGeom prst="rect">
            <a:avLst/>
          </a:prstGeom>
        </p:spPr>
      </p:pic>
      <p:sp>
        <p:nvSpPr>
          <p:cNvPr id="13" name="矩形 12"/>
          <p:cNvSpPr/>
          <p:nvPr userDrawn="1"/>
        </p:nvSpPr>
        <p:spPr>
          <a:xfrm>
            <a:off x="0" y="6766561"/>
            <a:ext cx="12192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3519"/>
            <a:ext cx="12192000" cy="336803"/>
          </a:xfrm>
          <a:prstGeom prst="rect">
            <a:avLst/>
          </a:prstGeom>
        </p:spPr>
      </p:pic>
      <p:sp>
        <p:nvSpPr>
          <p:cNvPr id="16" name="文本框 15"/>
          <p:cNvSpPr txBox="1"/>
          <p:nvPr userDrawn="1"/>
        </p:nvSpPr>
        <p:spPr>
          <a:xfrm>
            <a:off x="11000035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灯片编号占位符 5"/>
          <p:cNvSpPr txBox="1">
            <a:spLocks/>
          </p:cNvSpPr>
          <p:nvPr userDrawn="1"/>
        </p:nvSpPr>
        <p:spPr>
          <a:xfrm>
            <a:off x="11596801" y="311755"/>
            <a:ext cx="3651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1200" spc="-6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fld id="{E1703B59-C883-4B8B-974E-AFB30A6C43A7}" type="slidenum">
              <a:rPr lang="zh-CN" altLang="en-US" sz="1200" smtClean="0"/>
              <a:pPr lvl="0"/>
              <a:t>‹#›</a:t>
            </a:fld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347628717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"/>
            <a:ext cx="12192000" cy="665863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0" y="5821680"/>
            <a:ext cx="12192000" cy="1036320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9726" y="6100774"/>
            <a:ext cx="2611396" cy="51846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31802" y="235137"/>
            <a:ext cx="8632687" cy="337358"/>
          </a:xfrm>
          <a:prstGeom prst="rect">
            <a:avLst/>
          </a:prstGeom>
        </p:spPr>
        <p:txBody>
          <a:bodyPr anchor="ctr"/>
          <a:lstStyle>
            <a:lvl1pPr>
              <a:defRPr sz="2000">
                <a:solidFill>
                  <a:schemeClr val="accent1"/>
                </a:solidFill>
                <a:effectLst>
                  <a:glow rad="25400">
                    <a:srgbClr val="BFE2F3"/>
                  </a:glow>
                </a:effectLst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0411"/>
            <a:ext cx="12192000" cy="51816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65863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0" y="5821680"/>
            <a:ext cx="12192000" cy="1036320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9725" y="6100772"/>
            <a:ext cx="2611396" cy="518469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0411"/>
            <a:ext cx="1219200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392404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5556" userDrawn="1">
          <p15:clr>
            <a:srgbClr val="FBAE40"/>
          </p15:clr>
        </p15:guide>
        <p15:guide id="2" pos="204" userDrawn="1">
          <p15:clr>
            <a:srgbClr val="FBAE40"/>
          </p15:clr>
        </p15:guide>
        <p15:guide id="3" pos="7408" userDrawn="1">
          <p15:clr>
            <a:srgbClr val="FBAE40"/>
          </p15:clr>
        </p15:guide>
        <p15:guide id="4" pos="272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"/>
            <a:ext cx="12192000" cy="66586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702" y="175417"/>
            <a:ext cx="2023540" cy="401413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0" y="6766563"/>
            <a:ext cx="12192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658702" y="975603"/>
            <a:ext cx="11162884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3521"/>
            <a:ext cx="12192000" cy="33680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6586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701" y="175415"/>
            <a:ext cx="2023540" cy="401413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0" y="6766561"/>
            <a:ext cx="12192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3519"/>
            <a:ext cx="12192000" cy="336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0526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纯标题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"/>
            <a:ext cx="12192000" cy="66586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702" y="175417"/>
            <a:ext cx="2023540" cy="401413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0" y="6766563"/>
            <a:ext cx="12192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658702" y="975603"/>
            <a:ext cx="11162884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11000037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灯片编号占位符 5"/>
          <p:cNvSpPr txBox="1">
            <a:spLocks/>
          </p:cNvSpPr>
          <p:nvPr/>
        </p:nvSpPr>
        <p:spPr>
          <a:xfrm>
            <a:off x="11595422" y="311755"/>
            <a:ext cx="5965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200" spc="-6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fld id="{7E0B4DC1-AB35-4259-8072-EA8F5B8A0BBF}" type="slidenum">
              <a:rPr lang="zh-CN" altLang="en-US" sz="1200" smtClean="0"/>
              <a:pPr lvl="0"/>
              <a:t>‹#›</a:t>
            </a:fld>
            <a:endParaRPr lang="zh-CN" altLang="en-US" sz="1200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3521"/>
            <a:ext cx="12192000" cy="336803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65863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701" y="175415"/>
            <a:ext cx="2023540" cy="401413"/>
          </a:xfrm>
          <a:prstGeom prst="rect">
            <a:avLst/>
          </a:prstGeom>
        </p:spPr>
      </p:pic>
      <p:sp>
        <p:nvSpPr>
          <p:cNvPr id="14" name="矩形 13"/>
          <p:cNvSpPr/>
          <p:nvPr userDrawn="1"/>
        </p:nvSpPr>
        <p:spPr>
          <a:xfrm>
            <a:off x="0" y="6766561"/>
            <a:ext cx="12192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16" name="文本框 15"/>
          <p:cNvSpPr txBox="1"/>
          <p:nvPr userDrawn="1"/>
        </p:nvSpPr>
        <p:spPr>
          <a:xfrm>
            <a:off x="11000035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灯片编号占位符 5"/>
          <p:cNvSpPr txBox="1">
            <a:spLocks/>
          </p:cNvSpPr>
          <p:nvPr userDrawn="1"/>
        </p:nvSpPr>
        <p:spPr>
          <a:xfrm>
            <a:off x="11595421" y="311755"/>
            <a:ext cx="5965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200" spc="-6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fld id="{7E0B4DC1-AB35-4259-8072-EA8F5B8A0BBF}" type="slidenum">
              <a:rPr lang="zh-CN" altLang="en-US" sz="1200" smtClean="0"/>
              <a:pPr lvl="0"/>
              <a:t>‹#›</a:t>
            </a:fld>
            <a:endParaRPr lang="zh-CN" altLang="en-US" sz="1200" dirty="0"/>
          </a:p>
        </p:txBody>
      </p:sp>
      <p:pic>
        <p:nvPicPr>
          <p:cNvPr id="18" name="图片 1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3519"/>
            <a:ext cx="12192000" cy="336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907289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"/>
            <a:ext cx="12192000" cy="66586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702" y="175417"/>
            <a:ext cx="2023540" cy="401413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0" y="6766563"/>
            <a:ext cx="12192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6586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701" y="175415"/>
            <a:ext cx="2023540" cy="401413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0" y="6766561"/>
            <a:ext cx="12192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29184389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空白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"/>
            <a:ext cx="12192000" cy="66586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702" y="175417"/>
            <a:ext cx="2023540" cy="401413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0" y="6766563"/>
            <a:ext cx="12192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5" name="文本框 4"/>
          <p:cNvSpPr txBox="1"/>
          <p:nvPr/>
        </p:nvSpPr>
        <p:spPr>
          <a:xfrm>
            <a:off x="11000037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1596802" y="313203"/>
            <a:ext cx="3651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zh-CN" altLang="en-US" sz="1200" spc="-60" baseline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E1703B59-C883-4B8B-974E-AFB30A6C43A7}" type="slidenum">
              <a:rPr lang="en-US" altLang="zh-CN" smtClean="0"/>
              <a:pPr/>
              <a:t>‹#›</a:t>
            </a:fld>
            <a:endParaRPr lang="en-US" altLang="zh-CN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65863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701" y="175415"/>
            <a:ext cx="2023540" cy="401413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0" y="6766561"/>
            <a:ext cx="12192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12" name="文本框 11"/>
          <p:cNvSpPr txBox="1"/>
          <p:nvPr userDrawn="1"/>
        </p:nvSpPr>
        <p:spPr>
          <a:xfrm>
            <a:off x="11000035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347757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两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"/>
            <a:ext cx="12192000" cy="66586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702" y="175417"/>
            <a:ext cx="2023540" cy="401413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0" y="6766563"/>
            <a:ext cx="12192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12" name="内容占位符 11"/>
          <p:cNvSpPr>
            <a:spLocks noGrp="1"/>
          </p:cNvSpPr>
          <p:nvPr>
            <p:ph sz="quarter" idx="10"/>
          </p:nvPr>
        </p:nvSpPr>
        <p:spPr>
          <a:xfrm>
            <a:off x="349859" y="1717675"/>
            <a:ext cx="537600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  <p:sp>
        <p:nvSpPr>
          <p:cNvPr id="16" name="内容占位符 15"/>
          <p:cNvSpPr>
            <a:spLocks noGrp="1"/>
          </p:cNvSpPr>
          <p:nvPr>
            <p:ph sz="quarter" idx="11"/>
          </p:nvPr>
        </p:nvSpPr>
        <p:spPr>
          <a:xfrm>
            <a:off x="6381752" y="1717675"/>
            <a:ext cx="5376333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49860" y="975600"/>
            <a:ext cx="11408225" cy="576000"/>
          </a:xfrm>
          <a:prstGeom prst="rect">
            <a:avLst/>
          </a:prstGeom>
        </p:spPr>
        <p:txBody>
          <a:bodyPr/>
          <a:lstStyle>
            <a:lvl1pPr>
              <a:defRPr lang="zh-CN" altLang="en-US" sz="32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3521"/>
            <a:ext cx="12192000" cy="33680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65863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701" y="175415"/>
            <a:ext cx="2023540" cy="401413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0" y="6766561"/>
            <a:ext cx="12192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3519"/>
            <a:ext cx="12192000" cy="336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343358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288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"/>
            <a:ext cx="12192000" cy="665863"/>
          </a:xfrm>
          <a:prstGeom prst="rect">
            <a:avLst/>
          </a:prstGeom>
        </p:spPr>
      </p:pic>
      <p:sp>
        <p:nvSpPr>
          <p:cNvPr id="5" name="标题 1"/>
          <p:cNvSpPr txBox="1">
            <a:spLocks/>
          </p:cNvSpPr>
          <p:nvPr/>
        </p:nvSpPr>
        <p:spPr>
          <a:xfrm>
            <a:off x="431802" y="235137"/>
            <a:ext cx="8632687" cy="337358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2"/>
                </a:solidFill>
                <a:effectLst>
                  <a:glow rad="25400">
                    <a:srgbClr val="BFE2F3"/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000" dirty="0" smtClean="0">
                <a:solidFill>
                  <a:schemeClr val="accent1"/>
                </a:solidFill>
              </a:rPr>
              <a:t>单击此处编辑母版标题样式</a:t>
            </a:r>
            <a:endParaRPr lang="zh-CN" altLang="en-US" sz="2000" dirty="0">
              <a:solidFill>
                <a:schemeClr val="accent1"/>
              </a:solidFill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idx="1"/>
          </p:nvPr>
        </p:nvSpPr>
        <p:spPr>
          <a:xfrm>
            <a:off x="551293" y="807632"/>
            <a:ext cx="11120561" cy="58655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0" y="6766563"/>
            <a:ext cx="12192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65863"/>
          </a:xfrm>
          <a:prstGeom prst="rect">
            <a:avLst/>
          </a:prstGeom>
        </p:spPr>
      </p:pic>
      <p:sp>
        <p:nvSpPr>
          <p:cNvPr id="9" name="标题 1"/>
          <p:cNvSpPr txBox="1">
            <a:spLocks/>
          </p:cNvSpPr>
          <p:nvPr userDrawn="1"/>
        </p:nvSpPr>
        <p:spPr>
          <a:xfrm>
            <a:off x="431801" y="235137"/>
            <a:ext cx="8632687" cy="337358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2"/>
                </a:solidFill>
                <a:effectLst>
                  <a:glow rad="25400">
                    <a:srgbClr val="BFE2F3"/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000" dirty="0" smtClean="0">
                <a:solidFill>
                  <a:schemeClr val="accent1"/>
                </a:solidFill>
              </a:rPr>
              <a:t>单击此处编辑母版标题样式</a:t>
            </a:r>
            <a:endParaRPr lang="zh-CN" altLang="en-US" sz="2000" dirty="0">
              <a:solidFill>
                <a:schemeClr val="accent1"/>
              </a:solidFill>
            </a:endParaRPr>
          </a:p>
        </p:txBody>
      </p:sp>
      <p:sp>
        <p:nvSpPr>
          <p:cNvPr id="10" name="矩形 9"/>
          <p:cNvSpPr/>
          <p:nvPr userDrawn="1"/>
        </p:nvSpPr>
        <p:spPr>
          <a:xfrm>
            <a:off x="0" y="6766561"/>
            <a:ext cx="12192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41538783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3" r:id="rId14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615778" y="4070057"/>
            <a:ext cx="10515600" cy="899510"/>
          </a:xfrm>
        </p:spPr>
        <p:txBody>
          <a:bodyPr/>
          <a:lstStyle/>
          <a:p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DSP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实验课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副标题 1"/>
          <p:cNvSpPr>
            <a:spLocks noGrp="1"/>
          </p:cNvSpPr>
          <p:nvPr>
            <p:ph type="subTitle" idx="1"/>
          </p:nvPr>
        </p:nvSpPr>
        <p:spPr>
          <a:xfrm>
            <a:off x="7120066" y="4969567"/>
            <a:ext cx="3111329" cy="604299"/>
          </a:xfrm>
        </p:spPr>
        <p:txBody>
          <a:bodyPr/>
          <a:lstStyle/>
          <a:p>
            <a:r>
              <a:rPr lang="en-US" altLang="zh-CN" dirty="0" smtClean="0"/>
              <a:t>2019</a:t>
            </a:r>
            <a:r>
              <a:rPr lang="zh-CN" altLang="en-US" dirty="0" smtClean="0"/>
              <a:t>年</a:t>
            </a:r>
            <a:r>
              <a:rPr lang="en-US" altLang="zh-CN" dirty="0" smtClean="0"/>
              <a:t>5</a:t>
            </a:r>
            <a:r>
              <a:rPr lang="zh-CN" altLang="en-US" dirty="0" smtClean="0"/>
              <a:t>月</a:t>
            </a:r>
            <a:r>
              <a:rPr lang="en-US" altLang="zh-CN" dirty="0" smtClean="0"/>
              <a:t>16</a:t>
            </a:r>
            <a:r>
              <a:rPr lang="zh-CN" altLang="en-US" dirty="0" smtClean="0"/>
              <a:t>日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22887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466149" y="860269"/>
            <a:ext cx="11162884" cy="574183"/>
          </a:xfrm>
        </p:spPr>
        <p:txBody>
          <a:bodyPr/>
          <a:lstStyle/>
          <a:p>
            <a:r>
              <a:rPr lang="zh-CN" altLang="en-US" dirty="0" smtClean="0"/>
              <a:t>开发流程</a:t>
            </a:r>
            <a:endParaRPr lang="en-US" dirty="0"/>
          </a:p>
        </p:txBody>
      </p:sp>
      <p:sp>
        <p:nvSpPr>
          <p:cNvPr id="6" name="圆角矩形 5"/>
          <p:cNvSpPr/>
          <p:nvPr/>
        </p:nvSpPr>
        <p:spPr>
          <a:xfrm>
            <a:off x="1596027" y="3629315"/>
            <a:ext cx="1351333" cy="543698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/>
              <a:t>GPIO</a:t>
            </a:r>
            <a:r>
              <a:rPr lang="zh-CN" altLang="en-US" sz="1400" dirty="0" smtClean="0"/>
              <a:t>配置</a:t>
            </a:r>
            <a:endParaRPr lang="zh-CN" altLang="en-US" sz="1400" dirty="0"/>
          </a:p>
        </p:txBody>
      </p:sp>
      <p:sp>
        <p:nvSpPr>
          <p:cNvPr id="7" name="圆角矩形 6"/>
          <p:cNvSpPr/>
          <p:nvPr/>
        </p:nvSpPr>
        <p:spPr>
          <a:xfrm>
            <a:off x="4023139" y="3629315"/>
            <a:ext cx="1351333" cy="543698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/>
              <a:t>UART</a:t>
            </a:r>
            <a:r>
              <a:rPr lang="zh-CN" altLang="en-US" sz="1400" dirty="0" smtClean="0"/>
              <a:t>配置</a:t>
            </a:r>
            <a:endParaRPr lang="zh-CN" altLang="en-US" sz="1400" dirty="0"/>
          </a:p>
        </p:txBody>
      </p:sp>
      <p:cxnSp>
        <p:nvCxnSpPr>
          <p:cNvPr id="9" name="直接箭头连接符 8"/>
          <p:cNvCxnSpPr/>
          <p:nvPr/>
        </p:nvCxnSpPr>
        <p:spPr>
          <a:xfrm>
            <a:off x="4698805" y="4279418"/>
            <a:ext cx="0" cy="71669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1499314" y="1624090"/>
            <a:ext cx="1659429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 smtClean="0">
                <a:solidFill>
                  <a:srgbClr val="61AFEF"/>
                </a:solidFill>
                <a:latin typeface="Consolas" panose="020B0609020204030204" pitchFamily="49" charset="0"/>
              </a:rPr>
              <a:t>GPIO</a:t>
            </a:r>
            <a:r>
              <a:rPr lang="zh-CN" altLang="en-US" sz="1600" dirty="0" smtClean="0">
                <a:solidFill>
                  <a:srgbClr val="61AFEF"/>
                </a:solidFill>
                <a:latin typeface="Consolas" panose="020B0609020204030204" pitchFamily="49" charset="0"/>
              </a:rPr>
              <a:t>使能配置</a:t>
            </a:r>
            <a:endParaRPr lang="en-US" altLang="zh-CN" sz="1600" dirty="0" smtClean="0">
              <a:solidFill>
                <a:srgbClr val="61AFEF"/>
              </a:solidFill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61AFEF"/>
                </a:solidFill>
                <a:latin typeface="Consolas" panose="020B0609020204030204" pitchFamily="49" charset="0"/>
              </a:rPr>
              <a:t>GPIO</a:t>
            </a:r>
            <a:r>
              <a:rPr lang="zh-CN" altLang="en-US" sz="1600" dirty="0">
                <a:solidFill>
                  <a:srgbClr val="61AFEF"/>
                </a:solidFill>
                <a:latin typeface="Consolas" panose="020B0609020204030204" pitchFamily="49" charset="0"/>
              </a:rPr>
              <a:t>管脚配置</a:t>
            </a:r>
            <a:endParaRPr lang="en-US" altLang="zh-CN" sz="1600" dirty="0">
              <a:solidFill>
                <a:srgbClr val="61AFEF"/>
              </a:solidFill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rgbClr val="61AFEF"/>
                </a:solidFill>
                <a:latin typeface="Consolas" panose="020B0609020204030204" pitchFamily="49" charset="0"/>
              </a:rPr>
              <a:t>GPIO</a:t>
            </a:r>
            <a:r>
              <a:rPr lang="zh-CN" altLang="en-US" sz="1600" dirty="0">
                <a:solidFill>
                  <a:srgbClr val="61AFEF"/>
                </a:solidFill>
                <a:latin typeface="Consolas" panose="020B0609020204030204" pitchFamily="49" charset="0"/>
              </a:rPr>
              <a:t>初始化配置</a:t>
            </a:r>
            <a:endParaRPr lang="en-US" sz="1600" dirty="0">
              <a:solidFill>
                <a:srgbClr val="61AFEF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488171" y="5102515"/>
            <a:ext cx="296979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 err="1" smtClean="0">
                <a:solidFill>
                  <a:srgbClr val="C678DD"/>
                </a:solidFill>
                <a:latin typeface="Consolas" panose="020B0609020204030204" pitchFamily="49" charset="0"/>
              </a:rPr>
              <a:t>Uart</a:t>
            </a:r>
            <a:r>
              <a:rPr lang="zh-CN" altLang="en-US" sz="1600" dirty="0" smtClean="0">
                <a:solidFill>
                  <a:srgbClr val="C678DD"/>
                </a:solidFill>
                <a:latin typeface="Consolas" panose="020B0609020204030204" pitchFamily="49" charset="0"/>
              </a:rPr>
              <a:t>初始化配置</a:t>
            </a:r>
            <a:endParaRPr lang="en-US" altLang="zh-CN" sz="1600" dirty="0" smtClean="0">
              <a:solidFill>
                <a:srgbClr val="C678DD"/>
              </a:solidFill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600" b="0" dirty="0" err="1" smtClean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Uart</a:t>
            </a:r>
            <a:r>
              <a:rPr lang="zh-CN" altLang="en-US" sz="1600" b="0" dirty="0" smtClean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中断配置</a:t>
            </a:r>
            <a:endParaRPr lang="en-US" altLang="zh-CN" sz="1600" b="0" dirty="0" smtClean="0">
              <a:solidFill>
                <a:srgbClr val="C678DD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 err="1" smtClean="0">
                <a:solidFill>
                  <a:srgbClr val="C678DD"/>
                </a:solidFill>
                <a:latin typeface="Consolas" panose="020B0609020204030204" pitchFamily="49" charset="0"/>
              </a:rPr>
              <a:t>Uart</a:t>
            </a:r>
            <a:r>
              <a:rPr lang="zh-CN" altLang="en-US" sz="1600" dirty="0" smtClean="0">
                <a:solidFill>
                  <a:srgbClr val="C678DD"/>
                </a:solidFill>
                <a:latin typeface="Consolas" panose="020B0609020204030204" pitchFamily="49" charset="0"/>
              </a:rPr>
              <a:t>中断服务函数配置</a:t>
            </a:r>
            <a:endParaRPr lang="en-US" altLang="zh-CN" sz="1600" b="0" dirty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6450251" y="3629315"/>
            <a:ext cx="1351333" cy="543698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/>
              <a:t>Timer</a:t>
            </a:r>
            <a:r>
              <a:rPr lang="zh-CN" altLang="en-US" sz="1400" dirty="0" smtClean="0"/>
              <a:t>配置</a:t>
            </a:r>
            <a:endParaRPr lang="zh-CN" altLang="en-US" sz="1400" dirty="0"/>
          </a:p>
        </p:txBody>
      </p:sp>
      <p:sp>
        <p:nvSpPr>
          <p:cNvPr id="14" name="圆角矩形 13"/>
          <p:cNvSpPr/>
          <p:nvPr/>
        </p:nvSpPr>
        <p:spPr>
          <a:xfrm>
            <a:off x="8877363" y="3629315"/>
            <a:ext cx="1351333" cy="543698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/>
              <a:t>功能实现</a:t>
            </a:r>
          </a:p>
        </p:txBody>
      </p:sp>
      <p:cxnSp>
        <p:nvCxnSpPr>
          <p:cNvPr id="15" name="直接箭头连接符 14"/>
          <p:cNvCxnSpPr/>
          <p:nvPr/>
        </p:nvCxnSpPr>
        <p:spPr>
          <a:xfrm flipV="1">
            <a:off x="2329029" y="2825440"/>
            <a:ext cx="0" cy="70021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/>
          <p:nvPr/>
        </p:nvCxnSpPr>
        <p:spPr>
          <a:xfrm flipV="1">
            <a:off x="7153022" y="2825440"/>
            <a:ext cx="0" cy="70021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/>
          <p:nvPr/>
        </p:nvCxnSpPr>
        <p:spPr>
          <a:xfrm>
            <a:off x="3030971" y="3901164"/>
            <a:ext cx="9144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/>
          <p:nvPr/>
        </p:nvCxnSpPr>
        <p:spPr>
          <a:xfrm>
            <a:off x="5469371" y="3901164"/>
            <a:ext cx="87321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/>
          <p:nvPr/>
        </p:nvCxnSpPr>
        <p:spPr>
          <a:xfrm>
            <a:off x="7903652" y="3901851"/>
            <a:ext cx="87321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>
            <a:off x="6047591" y="1645167"/>
            <a:ext cx="296979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定时器初始化配置</a:t>
            </a:r>
            <a:endParaRPr lang="en-US" altLang="zh-CN" sz="1600" dirty="0" smtClean="0">
              <a:solidFill>
                <a:schemeClr val="accent1">
                  <a:lumMod val="60000"/>
                  <a:lumOff val="40000"/>
                </a:schemeClr>
              </a:solidFill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定时器</a:t>
            </a:r>
            <a:r>
              <a:rPr lang="zh-CN" altLang="en-US" sz="1600" b="0" dirty="0" smtClean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Consolas" panose="020B0609020204030204" pitchFamily="49" charset="0"/>
              </a:rPr>
              <a:t>中断配置</a:t>
            </a:r>
            <a:endParaRPr lang="en-US" altLang="zh-CN" sz="1600" b="0" dirty="0" smtClean="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定时器中断</a:t>
            </a:r>
            <a:r>
              <a:rPr lang="zh-CN" altLang="en-US" sz="16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服务函数配置</a:t>
            </a:r>
            <a:endParaRPr lang="en-US" altLang="zh-CN" sz="1600" b="0" dirty="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0942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中断号</a:t>
            </a:r>
            <a:endParaRPr 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6375" y="1483019"/>
            <a:ext cx="6905625" cy="50292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883649" y="4333359"/>
            <a:ext cx="1725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 smtClean="0"/>
              <a:t>Uart</a:t>
            </a:r>
            <a:r>
              <a:rPr lang="zh-CN" altLang="en-US" dirty="0" smtClean="0"/>
              <a:t>中断号为</a:t>
            </a:r>
            <a:r>
              <a:rPr lang="en-US" altLang="zh-CN" dirty="0" smtClean="0"/>
              <a:t>4</a:t>
            </a:r>
            <a:endParaRPr lang="en-US" dirty="0"/>
          </a:p>
        </p:txBody>
      </p:sp>
      <p:cxnSp>
        <p:nvCxnSpPr>
          <p:cNvPr id="6" name="直接箭头连接符 5"/>
          <p:cNvCxnSpPr>
            <a:stCxn id="4" idx="3"/>
          </p:cNvCxnSpPr>
          <p:nvPr/>
        </p:nvCxnSpPr>
        <p:spPr>
          <a:xfrm>
            <a:off x="3609634" y="4518025"/>
            <a:ext cx="1846030" cy="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1810326" y="5475234"/>
            <a:ext cx="1872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Timer</a:t>
            </a:r>
            <a:r>
              <a:rPr lang="zh-CN" altLang="en-US" dirty="0" smtClean="0"/>
              <a:t>中断号为</a:t>
            </a:r>
            <a:r>
              <a:rPr lang="en-US" altLang="zh-CN" dirty="0" smtClean="0"/>
              <a:t>5</a:t>
            </a:r>
            <a:endParaRPr lang="en-US" dirty="0"/>
          </a:p>
        </p:txBody>
      </p:sp>
      <p:cxnSp>
        <p:nvCxnSpPr>
          <p:cNvPr id="18" name="直接箭头连接符 17"/>
          <p:cNvCxnSpPr/>
          <p:nvPr/>
        </p:nvCxnSpPr>
        <p:spPr>
          <a:xfrm>
            <a:off x="3609634" y="5659900"/>
            <a:ext cx="1846030" cy="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/>
          <p:nvPr/>
        </p:nvCxnSpPr>
        <p:spPr>
          <a:xfrm flipV="1">
            <a:off x="1559859" y="4333359"/>
            <a:ext cx="0" cy="151120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520862" y="4904297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优先级</a:t>
            </a:r>
            <a:endParaRPr lang="en-US" dirty="0"/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0490" y="1645060"/>
            <a:ext cx="2745944" cy="2092380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1483911" y="3752829"/>
            <a:ext cx="23391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 smtClean="0"/>
              <a:t>用户自定义中断为</a:t>
            </a:r>
            <a:r>
              <a:rPr lang="en-US" altLang="zh-CN" sz="1600" dirty="0" smtClean="0"/>
              <a:t>4~15</a:t>
            </a:r>
            <a:endParaRPr lang="en-US" sz="1600" dirty="0"/>
          </a:p>
        </p:txBody>
      </p:sp>
      <p:sp>
        <p:nvSpPr>
          <p:cNvPr id="24" name="矩形 23"/>
          <p:cNvSpPr/>
          <p:nvPr/>
        </p:nvSpPr>
        <p:spPr>
          <a:xfrm>
            <a:off x="2100774" y="1088931"/>
            <a:ext cx="767753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《</a:t>
            </a:r>
            <a:r>
              <a:rPr lang="en-US" sz="16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TMS320C674x </a:t>
            </a:r>
            <a:r>
              <a:rPr lang="en-US" sz="1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DSP </a:t>
            </a:r>
            <a:r>
              <a:rPr lang="en-US" sz="1600" b="1" dirty="0" err="1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Megamodule</a:t>
            </a:r>
            <a:r>
              <a:rPr lang="en-US" sz="16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1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Reference </a:t>
            </a:r>
            <a:r>
              <a:rPr lang="en-US" sz="16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Guide </a:t>
            </a:r>
            <a:r>
              <a:rPr lang="en-US" altLang="zh-CN" sz="16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》</a:t>
            </a:r>
            <a:r>
              <a:rPr lang="zh-CN" altLang="en-US" sz="16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第七章  </a:t>
            </a:r>
            <a:r>
              <a:rPr lang="en-US" altLang="zh-CN" sz="16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P162</a:t>
            </a:r>
            <a:endParaRPr lang="en-US" sz="16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4812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注意事项</a:t>
            </a:r>
            <a:endParaRPr lang="en-US" dirty="0"/>
          </a:p>
        </p:txBody>
      </p:sp>
      <p:grpSp>
        <p:nvGrpSpPr>
          <p:cNvPr id="6" name="组合 5"/>
          <p:cNvGrpSpPr/>
          <p:nvPr/>
        </p:nvGrpSpPr>
        <p:grpSpPr>
          <a:xfrm>
            <a:off x="658699" y="2051220"/>
            <a:ext cx="10223157" cy="3945925"/>
            <a:chOff x="415845" y="1968842"/>
            <a:chExt cx="10223157" cy="3945925"/>
          </a:xfrm>
        </p:grpSpPr>
        <p:sp>
          <p:nvSpPr>
            <p:cNvPr id="5" name="圆角矩形 4"/>
            <p:cNvSpPr/>
            <p:nvPr/>
          </p:nvSpPr>
          <p:spPr>
            <a:xfrm>
              <a:off x="415845" y="1968842"/>
              <a:ext cx="10223157" cy="3945925"/>
            </a:xfrm>
            <a:prstGeom prst="roundRect">
              <a:avLst>
                <a:gd name="adj" fmla="val 5045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矩形 3"/>
            <p:cNvSpPr/>
            <p:nvPr/>
          </p:nvSpPr>
          <p:spPr>
            <a:xfrm>
              <a:off x="535131" y="2101843"/>
              <a:ext cx="9984587" cy="34163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dirty="0" smtClean="0"/>
                <a:t>1. </a:t>
              </a:r>
              <a:r>
                <a:rPr lang="zh-CN" altLang="en-US" dirty="0" smtClean="0"/>
                <a:t>查阅</a:t>
              </a:r>
              <a:r>
                <a:rPr lang="en-US" altLang="zh-CN" dirty="0" smtClean="0"/>
                <a:t>《ompal138-datasheet》</a:t>
              </a:r>
              <a:r>
                <a:rPr lang="zh-CN" altLang="en-US" dirty="0" smtClean="0"/>
                <a:t>、</a:t>
              </a:r>
              <a:r>
                <a:rPr lang="en-US" altLang="zh-CN" dirty="0" smtClean="0"/>
                <a:t>《 </a:t>
              </a:r>
              <a:r>
                <a:rPr lang="en-US" altLang="zh-CN" dirty="0"/>
                <a:t>OMAP-L138</a:t>
              </a:r>
              <a:r>
                <a:rPr lang="zh-CN" altLang="en-US" dirty="0" smtClean="0"/>
                <a:t>原理图</a:t>
              </a:r>
              <a:r>
                <a:rPr lang="en-US" altLang="zh-CN" dirty="0" smtClean="0"/>
                <a:t>》</a:t>
              </a:r>
              <a:r>
                <a:rPr lang="zh-CN" altLang="en-US" dirty="0" smtClean="0"/>
                <a:t>、</a:t>
              </a:r>
              <a:r>
                <a:rPr lang="en-US" altLang="zh-CN" dirty="0"/>
                <a:t>《</a:t>
              </a:r>
              <a:r>
                <a:rPr lang="en-US" b="1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TMS320C6748™ Fixed- and Floating-Point DSP</a:t>
              </a:r>
              <a:r>
                <a:rPr lang="en-US" altLang="zh-CN" b="1" dirty="0" smtClean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》</a:t>
              </a:r>
              <a:r>
                <a:rPr lang="zh-CN" altLang="en-US" b="1" dirty="0" smtClean="0"/>
                <a:t>、</a:t>
              </a:r>
              <a:r>
                <a:rPr lang="en-US" b="1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 </a:t>
              </a:r>
              <a:r>
                <a:rPr lang="en-US" altLang="zh-CN" b="1" dirty="0" smtClean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《</a:t>
              </a:r>
              <a:r>
                <a:rPr lang="en-US" b="1" dirty="0" smtClean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TMS320C674x </a:t>
              </a:r>
              <a:r>
                <a:rPr lang="en-US" b="1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DSP </a:t>
              </a:r>
              <a:r>
                <a:rPr lang="en-US" b="1" dirty="0" err="1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Megamodule</a:t>
              </a:r>
              <a:r>
                <a:rPr lang="en-US" b="1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 Reference </a:t>
              </a:r>
              <a:r>
                <a:rPr lang="en-US" b="1" dirty="0" smtClean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Guide</a:t>
              </a:r>
              <a:r>
                <a:rPr lang="en-US" altLang="zh-CN" b="1" dirty="0" smtClean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》</a:t>
              </a:r>
              <a:r>
                <a:rPr lang="zh-CN" altLang="en-US" b="1" dirty="0"/>
                <a:t>和</a:t>
              </a:r>
              <a:r>
                <a:rPr lang="en-US" altLang="zh-CN" b="1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《 TMS320C6748 DSP System Reference </a:t>
              </a:r>
              <a:r>
                <a:rPr lang="en-US" altLang="zh-CN" b="1" dirty="0" smtClean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Guide》</a:t>
              </a:r>
              <a:r>
                <a:rPr lang="zh-CN" altLang="en-US" dirty="0" smtClean="0"/>
                <a:t>手册以及</a:t>
              </a:r>
              <a:r>
                <a:rPr lang="en-US" altLang="zh-CN" dirty="0" err="1" smtClean="0"/>
                <a:t>StarterWare</a:t>
              </a:r>
              <a:r>
                <a:rPr lang="zh-CN" altLang="en-US" dirty="0" smtClean="0"/>
                <a:t>里面的例程；</a:t>
              </a:r>
              <a:endParaRPr lang="en-US" altLang="zh-CN" dirty="0"/>
            </a:p>
            <a:p>
              <a:pPr>
                <a:lnSpc>
                  <a:spcPct val="150000"/>
                </a:lnSpc>
              </a:pPr>
              <a:r>
                <a:rPr lang="en-US" altLang="zh-CN" dirty="0" smtClean="0"/>
                <a:t>2. </a:t>
              </a:r>
              <a:r>
                <a:rPr lang="zh-CN" altLang="en-US" dirty="0" smtClean="0"/>
                <a:t>查看</a:t>
              </a:r>
              <a:r>
                <a:rPr lang="zh-CN" altLang="en-US" dirty="0"/>
                <a:t>函数功能和参数配置的参考文档：</a:t>
              </a:r>
              <a:r>
                <a:rPr lang="en-US" altLang="zh-CN" dirty="0" smtClean="0"/>
                <a:t>C6748_StarterWare_1_20_03_03\docs\C6748_StarterWare_1_20_03_03.chm</a:t>
              </a:r>
              <a:endParaRPr lang="en-US" altLang="zh-CN" dirty="0"/>
            </a:p>
            <a:p>
              <a:pPr>
                <a:lnSpc>
                  <a:spcPct val="150000"/>
                </a:lnSpc>
              </a:pPr>
              <a:r>
                <a:rPr lang="en-US" altLang="zh-CN" dirty="0" smtClean="0"/>
                <a:t>3. </a:t>
              </a:r>
              <a:r>
                <a:rPr lang="zh-CN" altLang="en-US" dirty="0" smtClean="0"/>
                <a:t>资料</a:t>
              </a:r>
              <a:r>
                <a:rPr lang="zh-CN" altLang="en-US" dirty="0"/>
                <a:t>里有“实验指导</a:t>
              </a:r>
              <a:r>
                <a:rPr lang="en-US" altLang="zh-CN" dirty="0"/>
                <a:t>.pdf</a:t>
              </a:r>
              <a:r>
                <a:rPr lang="zh-CN" altLang="en-US" dirty="0"/>
                <a:t>”，有往届报错及其他问题的一些解答，多</a:t>
              </a:r>
              <a:r>
                <a:rPr lang="zh-CN" altLang="en-US" dirty="0" smtClean="0"/>
                <a:t>利用；</a:t>
              </a:r>
              <a:endParaRPr lang="en-US" altLang="zh-CN" dirty="0" smtClean="0"/>
            </a:p>
            <a:p>
              <a:pPr>
                <a:lnSpc>
                  <a:spcPct val="150000"/>
                </a:lnSpc>
              </a:pPr>
              <a:r>
                <a:rPr lang="en-US" altLang="zh-CN" dirty="0" smtClean="0"/>
                <a:t>4. </a:t>
              </a:r>
              <a:r>
                <a:rPr lang="zh-CN" altLang="en-US" dirty="0" smtClean="0"/>
                <a:t>验收</a:t>
              </a:r>
              <a:r>
                <a:rPr lang="zh-CN" altLang="en-US" dirty="0"/>
                <a:t>：课上没有做完的部分，可以下次课再</a:t>
              </a:r>
              <a:r>
                <a:rPr lang="zh-CN" altLang="en-US" dirty="0" smtClean="0"/>
                <a:t>验收，但基本要求要做完</a:t>
              </a:r>
              <a:endParaRPr lang="en-US" altLang="zh-CN" dirty="0" smtClean="0"/>
            </a:p>
            <a:p>
              <a:pPr>
                <a:lnSpc>
                  <a:spcPct val="150000"/>
                </a:lnSpc>
              </a:pPr>
              <a:r>
                <a:rPr lang="en-US" altLang="zh-CN" dirty="0" smtClean="0"/>
                <a:t>5. </a:t>
              </a:r>
              <a:r>
                <a:rPr lang="zh-CN" altLang="en-US" dirty="0" smtClean="0"/>
                <a:t>参考资料下载：</a:t>
              </a:r>
              <a:r>
                <a:rPr lang="en-US" altLang="zh-CN" dirty="0"/>
                <a:t>https://www.github.com/kangzhiheng/TMS320C6748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64585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947348" y="1816797"/>
            <a:ext cx="246894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 b="1" dirty="0">
                <a:solidFill>
                  <a:schemeClr val="bg1"/>
                </a:solidFill>
              </a:rPr>
              <a:t>谢 谢！</a:t>
            </a:r>
          </a:p>
        </p:txBody>
      </p:sp>
    </p:spTree>
    <p:extLst>
      <p:ext uri="{BB962C8B-B14F-4D97-AF65-F5344CB8AC3E}">
        <p14:creationId xmlns:p14="http://schemas.microsoft.com/office/powerpoint/2010/main" val="564054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378940" y="1861752"/>
            <a:ext cx="11137558" cy="4440194"/>
          </a:xfrm>
          <a:prstGeom prst="roundRect">
            <a:avLst>
              <a:gd name="adj" fmla="val 5672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rgbClr val="FF0000"/>
                </a:solidFill>
              </a:rPr>
              <a:t>基本要求</a:t>
            </a:r>
            <a:r>
              <a:rPr lang="zh-CN" altLang="en-US" sz="1400" dirty="0" smtClean="0">
                <a:solidFill>
                  <a:srgbClr val="FF0000"/>
                </a:solidFill>
              </a:rPr>
              <a:t>：</a:t>
            </a:r>
            <a:endParaRPr lang="en-US" altLang="zh-CN" sz="1400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chemeClr val="tx1"/>
                </a:solidFill>
              </a:rPr>
              <a:t> </a:t>
            </a:r>
            <a:r>
              <a:rPr lang="en-US" altLang="zh-CN" sz="1400" dirty="0" smtClean="0">
                <a:solidFill>
                  <a:schemeClr val="tx1"/>
                </a:solidFill>
              </a:rPr>
              <a:t>        </a:t>
            </a:r>
            <a:r>
              <a:rPr lang="zh-CN" altLang="en-US" sz="1400" dirty="0" smtClean="0">
                <a:solidFill>
                  <a:schemeClr val="tx1"/>
                </a:solidFill>
              </a:rPr>
              <a:t>配置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en-US" sz="1400" dirty="0">
                <a:solidFill>
                  <a:schemeClr val="tx1"/>
                </a:solidFill>
              </a:rPr>
              <a:t>UART </a:t>
            </a:r>
            <a:r>
              <a:rPr lang="zh-CN" altLang="en-US" sz="1400" dirty="0">
                <a:solidFill>
                  <a:schemeClr val="tx1"/>
                </a:solidFill>
              </a:rPr>
              <a:t>为输入中断，通过</a:t>
            </a:r>
            <a:r>
              <a:rPr lang="zh-CN" altLang="en-US" sz="1400" dirty="0">
                <a:solidFill>
                  <a:srgbClr val="FF0000"/>
                </a:solidFill>
              </a:rPr>
              <a:t>上位</a:t>
            </a:r>
            <a:r>
              <a:rPr lang="zh-CN" altLang="en-US" sz="1400" dirty="0" smtClean="0">
                <a:solidFill>
                  <a:srgbClr val="FF0000"/>
                </a:solidFill>
              </a:rPr>
              <a:t>机</a:t>
            </a:r>
            <a:r>
              <a:rPr lang="en-US" altLang="zh-CN" sz="1400" dirty="0" smtClean="0">
                <a:solidFill>
                  <a:schemeClr val="tx1"/>
                </a:solidFill>
              </a:rPr>
              <a:t>(</a:t>
            </a:r>
            <a:r>
              <a:rPr lang="zh-CN" altLang="en-US" sz="1400" dirty="0">
                <a:solidFill>
                  <a:schemeClr val="tx1"/>
                </a:solidFill>
              </a:rPr>
              <a:t>串口调试助手</a:t>
            </a:r>
            <a:r>
              <a:rPr lang="en-US" altLang="zh-CN" sz="1400" dirty="0" smtClean="0">
                <a:solidFill>
                  <a:schemeClr val="tx1"/>
                </a:solidFill>
              </a:rPr>
              <a:t>)</a:t>
            </a:r>
            <a:r>
              <a:rPr lang="zh-CN" altLang="en-US" sz="1400" dirty="0" smtClean="0">
                <a:solidFill>
                  <a:schemeClr val="tx1"/>
                </a:solidFill>
              </a:rPr>
              <a:t>接收</a:t>
            </a:r>
            <a:r>
              <a:rPr lang="zh-CN" altLang="en-US" sz="1400" dirty="0">
                <a:solidFill>
                  <a:schemeClr val="tx1"/>
                </a:solidFill>
              </a:rPr>
              <a:t>用户输入的</a:t>
            </a:r>
            <a:r>
              <a:rPr lang="en-US" sz="1400" dirty="0">
                <a:solidFill>
                  <a:schemeClr val="tx1"/>
                </a:solidFill>
              </a:rPr>
              <a:t> LED </a:t>
            </a:r>
            <a:r>
              <a:rPr lang="zh-CN" altLang="en-US" sz="1400" dirty="0">
                <a:solidFill>
                  <a:schemeClr val="tx1"/>
                </a:solidFill>
              </a:rPr>
              <a:t>状态字（只需要一次接受一个</a:t>
            </a:r>
            <a:r>
              <a:rPr lang="en-US" sz="1400" dirty="0">
                <a:solidFill>
                  <a:schemeClr val="tx1"/>
                </a:solidFill>
              </a:rPr>
              <a:t>char </a:t>
            </a:r>
            <a:r>
              <a:rPr lang="zh-CN" altLang="en-US" sz="1400" dirty="0">
                <a:solidFill>
                  <a:schemeClr val="tx1"/>
                </a:solidFill>
              </a:rPr>
              <a:t>类型的数据即可），发送到</a:t>
            </a:r>
            <a:r>
              <a:rPr lang="en-US" sz="1400" dirty="0">
                <a:solidFill>
                  <a:schemeClr val="tx1"/>
                </a:solidFill>
              </a:rPr>
              <a:t> UART</a:t>
            </a:r>
            <a:r>
              <a:rPr lang="zh-CN" altLang="en-US" sz="1400" dirty="0">
                <a:solidFill>
                  <a:schemeClr val="tx1"/>
                </a:solidFill>
              </a:rPr>
              <a:t>，触发</a:t>
            </a:r>
            <a:r>
              <a:rPr lang="en-US" sz="1400" dirty="0">
                <a:solidFill>
                  <a:schemeClr val="tx1"/>
                </a:solidFill>
              </a:rPr>
              <a:t> UART </a:t>
            </a:r>
            <a:r>
              <a:rPr lang="zh-CN" altLang="en-US" sz="1400" dirty="0">
                <a:solidFill>
                  <a:schemeClr val="tx1"/>
                </a:solidFill>
              </a:rPr>
              <a:t>中断，用户读取状态字，实时将状态字转换为</a:t>
            </a:r>
            <a:r>
              <a:rPr lang="en-US" sz="1400" dirty="0">
                <a:solidFill>
                  <a:schemeClr val="tx1"/>
                </a:solidFill>
              </a:rPr>
              <a:t> LED3</a:t>
            </a:r>
            <a:r>
              <a:rPr lang="zh-CN" altLang="en-US" sz="1400" dirty="0">
                <a:solidFill>
                  <a:schemeClr val="tx1"/>
                </a:solidFill>
              </a:rPr>
              <a:t>，</a:t>
            </a:r>
            <a:r>
              <a:rPr lang="en-US" sz="1400" dirty="0">
                <a:solidFill>
                  <a:schemeClr val="tx1"/>
                </a:solidFill>
              </a:rPr>
              <a:t>LED2</a:t>
            </a:r>
            <a:r>
              <a:rPr lang="zh-CN" altLang="en-US" sz="1400" dirty="0">
                <a:solidFill>
                  <a:schemeClr val="tx1"/>
                </a:solidFill>
              </a:rPr>
              <a:t>，</a:t>
            </a:r>
            <a:r>
              <a:rPr lang="en-US" sz="1400" dirty="0">
                <a:solidFill>
                  <a:schemeClr val="tx1"/>
                </a:solidFill>
              </a:rPr>
              <a:t>LED1</a:t>
            </a:r>
            <a:r>
              <a:rPr lang="zh-CN" altLang="en-US" sz="1400" dirty="0">
                <a:solidFill>
                  <a:schemeClr val="tx1"/>
                </a:solidFill>
              </a:rPr>
              <a:t>，</a:t>
            </a:r>
            <a:r>
              <a:rPr lang="en-US" sz="1400" dirty="0">
                <a:solidFill>
                  <a:schemeClr val="tx1"/>
                </a:solidFill>
              </a:rPr>
              <a:t>LED0 </a:t>
            </a:r>
            <a:r>
              <a:rPr lang="zh-CN" altLang="en-US" sz="1400" dirty="0">
                <a:solidFill>
                  <a:schemeClr val="tx1"/>
                </a:solidFill>
              </a:rPr>
              <a:t>的闪烁变化。</a:t>
            </a:r>
            <a:r>
              <a:rPr lang="en-US" sz="1400" dirty="0">
                <a:solidFill>
                  <a:schemeClr val="tx1"/>
                </a:solidFill>
              </a:rPr>
              <a:t>LED </a:t>
            </a:r>
            <a:r>
              <a:rPr lang="zh-CN" altLang="en-US" sz="1400" dirty="0">
                <a:solidFill>
                  <a:schemeClr val="tx1"/>
                </a:solidFill>
              </a:rPr>
              <a:t>的闪烁根据以下描述：</a:t>
            </a:r>
            <a:endParaRPr lang="en-US" sz="14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/>
                </a:solidFill>
              </a:rPr>
              <a:t>假设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sscom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zh-CN" altLang="en-US" sz="1400" dirty="0">
                <a:solidFill>
                  <a:schemeClr val="tx1"/>
                </a:solidFill>
              </a:rPr>
              <a:t>上用户输入了‘</a:t>
            </a:r>
            <a:r>
              <a:rPr lang="en-US" sz="1400" dirty="0">
                <a:solidFill>
                  <a:schemeClr val="tx1"/>
                </a:solidFill>
              </a:rPr>
              <a:t>1</a:t>
            </a:r>
            <a:r>
              <a:rPr lang="zh-CN" altLang="en-US" sz="1400" dirty="0">
                <a:solidFill>
                  <a:schemeClr val="tx1"/>
                </a:solidFill>
              </a:rPr>
              <a:t>’字符，</a:t>
            </a:r>
            <a:r>
              <a:rPr lang="en-US" sz="1400" dirty="0">
                <a:solidFill>
                  <a:schemeClr val="tx1"/>
                </a:solidFill>
              </a:rPr>
              <a:t>UART </a:t>
            </a:r>
            <a:r>
              <a:rPr lang="zh-CN" altLang="en-US" sz="1400" dirty="0">
                <a:solidFill>
                  <a:schemeClr val="tx1"/>
                </a:solidFill>
              </a:rPr>
              <a:t>接受到的该字符为</a:t>
            </a:r>
            <a:r>
              <a:rPr lang="en-US" sz="1400" dirty="0">
                <a:solidFill>
                  <a:schemeClr val="tx1"/>
                </a:solidFill>
              </a:rPr>
              <a:t> char </a:t>
            </a:r>
            <a:r>
              <a:rPr lang="zh-CN" altLang="en-US" sz="1400" dirty="0">
                <a:solidFill>
                  <a:schemeClr val="tx1"/>
                </a:solidFill>
              </a:rPr>
              <a:t>类型，</a:t>
            </a:r>
            <a:r>
              <a:rPr lang="en-US" sz="1400" dirty="0">
                <a:solidFill>
                  <a:schemeClr val="tx1"/>
                </a:solidFill>
              </a:rPr>
              <a:t>ASCII </a:t>
            </a:r>
            <a:r>
              <a:rPr lang="zh-CN" altLang="en-US" sz="1400" dirty="0">
                <a:solidFill>
                  <a:schemeClr val="tx1"/>
                </a:solidFill>
              </a:rPr>
              <a:t>码对应的</a:t>
            </a:r>
            <a:r>
              <a:rPr lang="en-US" sz="1400" dirty="0">
                <a:solidFill>
                  <a:schemeClr val="tx1"/>
                </a:solidFill>
              </a:rPr>
              <a:t> 16 </a:t>
            </a:r>
            <a:r>
              <a:rPr lang="zh-CN" altLang="en-US" sz="1400" dirty="0">
                <a:solidFill>
                  <a:schemeClr val="tx1"/>
                </a:solidFill>
              </a:rPr>
              <a:t>进制数为</a:t>
            </a:r>
            <a:r>
              <a:rPr lang="en-US" sz="1400" dirty="0">
                <a:solidFill>
                  <a:schemeClr val="tx1"/>
                </a:solidFill>
              </a:rPr>
              <a:t> 0x31</a:t>
            </a:r>
            <a:r>
              <a:rPr lang="zh-CN" altLang="en-US" sz="1400" dirty="0">
                <a:solidFill>
                  <a:schemeClr val="tx1"/>
                </a:solidFill>
              </a:rPr>
              <a:t>，即</a:t>
            </a:r>
            <a:r>
              <a:rPr lang="en-US" sz="1400" dirty="0">
                <a:solidFill>
                  <a:schemeClr val="tx1"/>
                </a:solidFill>
              </a:rPr>
              <a:t> 0b00110001</a:t>
            </a:r>
            <a:r>
              <a:rPr lang="zh-CN" altLang="en-US" sz="1400" dirty="0">
                <a:solidFill>
                  <a:schemeClr val="tx1"/>
                </a:solidFill>
              </a:rPr>
              <a:t>，占据了一个</a:t>
            </a:r>
            <a:r>
              <a:rPr lang="en-US" sz="1400" dirty="0">
                <a:solidFill>
                  <a:schemeClr val="tx1"/>
                </a:solidFill>
              </a:rPr>
              <a:t> BYTE </a:t>
            </a:r>
            <a:r>
              <a:rPr lang="zh-CN" altLang="en-US" sz="1400" dirty="0">
                <a:solidFill>
                  <a:schemeClr val="tx1"/>
                </a:solidFill>
              </a:rPr>
              <a:t>的内存空间。我们只有</a:t>
            </a:r>
            <a:r>
              <a:rPr lang="en-US" sz="1400" dirty="0">
                <a:solidFill>
                  <a:schemeClr val="tx1"/>
                </a:solidFill>
              </a:rPr>
              <a:t> 4 </a:t>
            </a:r>
            <a:r>
              <a:rPr lang="zh-CN" altLang="en-US" sz="1400" dirty="0">
                <a:solidFill>
                  <a:schemeClr val="tx1"/>
                </a:solidFill>
              </a:rPr>
              <a:t>个</a:t>
            </a:r>
            <a:r>
              <a:rPr lang="en-US" sz="1400" dirty="0">
                <a:solidFill>
                  <a:schemeClr val="tx1"/>
                </a:solidFill>
              </a:rPr>
              <a:t> LED </a:t>
            </a:r>
            <a:r>
              <a:rPr lang="zh-CN" altLang="en-US" sz="1400" dirty="0">
                <a:solidFill>
                  <a:schemeClr val="tx1"/>
                </a:solidFill>
              </a:rPr>
              <a:t>灯，无法一次显示</a:t>
            </a:r>
            <a:r>
              <a:rPr lang="en-US" sz="1400" dirty="0">
                <a:solidFill>
                  <a:schemeClr val="tx1"/>
                </a:solidFill>
              </a:rPr>
              <a:t> 8bit</a:t>
            </a:r>
            <a:r>
              <a:rPr lang="zh-CN" altLang="en-US" sz="1400" dirty="0">
                <a:solidFill>
                  <a:schemeClr val="tx1"/>
                </a:solidFill>
              </a:rPr>
              <a:t>，因此分两次显示：</a:t>
            </a:r>
            <a:endParaRPr lang="en-US" sz="14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 smtClean="0">
                <a:solidFill>
                  <a:schemeClr val="tx1"/>
                </a:solidFill>
              </a:rPr>
              <a:t>       第一次</a:t>
            </a:r>
            <a:r>
              <a:rPr lang="zh-CN" altLang="en-US" sz="1400" dirty="0">
                <a:solidFill>
                  <a:schemeClr val="tx1"/>
                </a:solidFill>
              </a:rPr>
              <a:t>显示低</a:t>
            </a:r>
            <a:r>
              <a:rPr lang="en-US" sz="1400" dirty="0">
                <a:solidFill>
                  <a:schemeClr val="tx1"/>
                </a:solidFill>
              </a:rPr>
              <a:t> 4bit</a:t>
            </a:r>
            <a:r>
              <a:rPr lang="zh-CN" altLang="en-US" sz="1400" dirty="0">
                <a:solidFill>
                  <a:schemeClr val="tx1"/>
                </a:solidFill>
              </a:rPr>
              <a:t>，即</a:t>
            </a:r>
            <a:r>
              <a:rPr lang="en-US" sz="1400" dirty="0">
                <a:solidFill>
                  <a:schemeClr val="tx1"/>
                </a:solidFill>
              </a:rPr>
              <a:t> 0b0001</a:t>
            </a:r>
            <a:r>
              <a:rPr lang="zh-CN" altLang="en-US" sz="1400" dirty="0">
                <a:solidFill>
                  <a:schemeClr val="tx1"/>
                </a:solidFill>
              </a:rPr>
              <a:t>，此时</a:t>
            </a:r>
            <a:r>
              <a:rPr lang="en-US" sz="1400" dirty="0">
                <a:solidFill>
                  <a:schemeClr val="tx1"/>
                </a:solidFill>
              </a:rPr>
              <a:t> LED3</a:t>
            </a:r>
            <a:r>
              <a:rPr lang="zh-CN" altLang="en-US" sz="1400" dirty="0">
                <a:solidFill>
                  <a:schemeClr val="tx1"/>
                </a:solidFill>
              </a:rPr>
              <a:t>，</a:t>
            </a:r>
            <a:r>
              <a:rPr lang="en-US" sz="1400" dirty="0">
                <a:solidFill>
                  <a:schemeClr val="tx1"/>
                </a:solidFill>
              </a:rPr>
              <a:t>LED2</a:t>
            </a:r>
            <a:r>
              <a:rPr lang="zh-CN" altLang="en-US" sz="1400" dirty="0">
                <a:solidFill>
                  <a:schemeClr val="tx1"/>
                </a:solidFill>
              </a:rPr>
              <a:t>，</a:t>
            </a:r>
            <a:r>
              <a:rPr lang="en-US" sz="1400" dirty="0">
                <a:solidFill>
                  <a:schemeClr val="tx1"/>
                </a:solidFill>
              </a:rPr>
              <a:t>LED1 </a:t>
            </a:r>
            <a:r>
              <a:rPr lang="zh-CN" altLang="en-US" sz="1400" dirty="0">
                <a:solidFill>
                  <a:schemeClr val="tx1"/>
                </a:solidFill>
              </a:rPr>
              <a:t>灭，</a:t>
            </a:r>
            <a:r>
              <a:rPr lang="en-US" sz="1400" dirty="0">
                <a:solidFill>
                  <a:schemeClr val="tx1"/>
                </a:solidFill>
              </a:rPr>
              <a:t>LED0 </a:t>
            </a:r>
            <a:r>
              <a:rPr lang="zh-CN" altLang="en-US" sz="1400" dirty="0">
                <a:solidFill>
                  <a:schemeClr val="tx1"/>
                </a:solidFill>
              </a:rPr>
              <a:t>亮；</a:t>
            </a:r>
            <a:endParaRPr lang="en-US" sz="14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 smtClean="0">
                <a:solidFill>
                  <a:schemeClr val="tx1"/>
                </a:solidFill>
              </a:rPr>
              <a:t>       第二</a:t>
            </a:r>
            <a:r>
              <a:rPr lang="zh-CN" altLang="en-US" sz="1400" dirty="0">
                <a:solidFill>
                  <a:schemeClr val="tx1"/>
                </a:solidFill>
              </a:rPr>
              <a:t>次显示高</a:t>
            </a:r>
            <a:r>
              <a:rPr lang="en-US" sz="1400" dirty="0">
                <a:solidFill>
                  <a:schemeClr val="tx1"/>
                </a:solidFill>
              </a:rPr>
              <a:t> 4bit</a:t>
            </a:r>
            <a:r>
              <a:rPr lang="zh-CN" altLang="en-US" sz="1400" dirty="0">
                <a:solidFill>
                  <a:schemeClr val="tx1"/>
                </a:solidFill>
              </a:rPr>
              <a:t>，即</a:t>
            </a:r>
            <a:r>
              <a:rPr lang="en-US" sz="1400" dirty="0">
                <a:solidFill>
                  <a:schemeClr val="tx1"/>
                </a:solidFill>
              </a:rPr>
              <a:t> 0b0011</a:t>
            </a:r>
            <a:r>
              <a:rPr lang="zh-CN" altLang="en-US" sz="1400" dirty="0">
                <a:solidFill>
                  <a:schemeClr val="tx1"/>
                </a:solidFill>
              </a:rPr>
              <a:t>，此时</a:t>
            </a:r>
            <a:r>
              <a:rPr lang="en-US" sz="1400" dirty="0">
                <a:solidFill>
                  <a:schemeClr val="tx1"/>
                </a:solidFill>
              </a:rPr>
              <a:t> LED3</a:t>
            </a:r>
            <a:r>
              <a:rPr lang="zh-CN" altLang="en-US" sz="1400" dirty="0">
                <a:solidFill>
                  <a:schemeClr val="tx1"/>
                </a:solidFill>
              </a:rPr>
              <a:t>，</a:t>
            </a:r>
            <a:r>
              <a:rPr lang="en-US" sz="1400" dirty="0">
                <a:solidFill>
                  <a:schemeClr val="tx1"/>
                </a:solidFill>
              </a:rPr>
              <a:t>LED2 </a:t>
            </a:r>
            <a:r>
              <a:rPr lang="zh-CN" altLang="en-US" sz="1400" dirty="0">
                <a:solidFill>
                  <a:schemeClr val="tx1"/>
                </a:solidFill>
              </a:rPr>
              <a:t>灭，</a:t>
            </a:r>
            <a:r>
              <a:rPr lang="en-US" sz="1400" dirty="0">
                <a:solidFill>
                  <a:schemeClr val="tx1"/>
                </a:solidFill>
              </a:rPr>
              <a:t>LED1</a:t>
            </a:r>
            <a:r>
              <a:rPr lang="zh-CN" altLang="en-US" sz="1400" dirty="0">
                <a:solidFill>
                  <a:schemeClr val="tx1"/>
                </a:solidFill>
              </a:rPr>
              <a:t>，</a:t>
            </a:r>
            <a:r>
              <a:rPr lang="en-US" sz="1400" dirty="0">
                <a:solidFill>
                  <a:schemeClr val="tx1"/>
                </a:solidFill>
              </a:rPr>
              <a:t>LED0 </a:t>
            </a:r>
            <a:r>
              <a:rPr lang="zh-CN" altLang="en-US" sz="1400" dirty="0">
                <a:solidFill>
                  <a:schemeClr val="tx1"/>
                </a:solidFill>
              </a:rPr>
              <a:t>亮。</a:t>
            </a:r>
            <a:endParaRPr lang="en-US" sz="14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/>
                </a:solidFill>
              </a:rPr>
              <a:t>两次显示切换间隔使用</a:t>
            </a:r>
            <a:r>
              <a:rPr lang="en-US" sz="1400" dirty="0">
                <a:solidFill>
                  <a:schemeClr val="tx1"/>
                </a:solidFill>
              </a:rPr>
              <a:t> delay </a:t>
            </a:r>
            <a:r>
              <a:rPr lang="zh-CN" altLang="en-US" sz="1400" dirty="0">
                <a:solidFill>
                  <a:schemeClr val="tx1"/>
                </a:solidFill>
              </a:rPr>
              <a:t>函数，延迟大概</a:t>
            </a:r>
            <a:r>
              <a:rPr lang="en-US" sz="1400" dirty="0">
                <a:solidFill>
                  <a:schemeClr val="tx1"/>
                </a:solidFill>
              </a:rPr>
              <a:t> 0.5s </a:t>
            </a:r>
            <a:r>
              <a:rPr lang="zh-CN" altLang="en-US" sz="1400" dirty="0">
                <a:solidFill>
                  <a:schemeClr val="tx1"/>
                </a:solidFill>
              </a:rPr>
              <a:t>即可。</a:t>
            </a:r>
            <a:endParaRPr lang="en-US" sz="14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rgbClr val="FF0000"/>
                </a:solidFill>
              </a:rPr>
              <a:t>拓展</a:t>
            </a:r>
            <a:r>
              <a:rPr lang="en-US" sz="1400" dirty="0">
                <a:solidFill>
                  <a:srgbClr val="FF0000"/>
                </a:solidFill>
              </a:rPr>
              <a:t>1</a:t>
            </a:r>
            <a:r>
              <a:rPr lang="zh-CN" altLang="en-US" sz="1400" dirty="0">
                <a:solidFill>
                  <a:srgbClr val="FF0000"/>
                </a:solidFill>
              </a:rPr>
              <a:t>：</a:t>
            </a:r>
            <a:endParaRPr lang="en-US" sz="1400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 smtClean="0">
                <a:solidFill>
                  <a:schemeClr val="tx1"/>
                </a:solidFill>
              </a:rPr>
              <a:t>        在</a:t>
            </a:r>
            <a:r>
              <a:rPr lang="zh-CN" altLang="en-US" sz="1400" dirty="0">
                <a:solidFill>
                  <a:schemeClr val="tx1"/>
                </a:solidFill>
              </a:rPr>
              <a:t>基本要求的基础上使用</a:t>
            </a:r>
            <a:r>
              <a:rPr lang="en-US" sz="1400" dirty="0">
                <a:solidFill>
                  <a:schemeClr val="tx1"/>
                </a:solidFill>
              </a:rPr>
              <a:t> Timer </a:t>
            </a:r>
            <a:r>
              <a:rPr lang="zh-CN" altLang="en-US" sz="1400" dirty="0">
                <a:solidFill>
                  <a:schemeClr val="tx1"/>
                </a:solidFill>
              </a:rPr>
              <a:t>进行精确延迟。</a:t>
            </a:r>
            <a:endParaRPr lang="en-US" sz="14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rgbClr val="FF0000"/>
                </a:solidFill>
              </a:rPr>
              <a:t>拓展</a:t>
            </a:r>
            <a:r>
              <a:rPr lang="en-US" sz="1400" dirty="0">
                <a:solidFill>
                  <a:srgbClr val="FF0000"/>
                </a:solidFill>
              </a:rPr>
              <a:t>2</a:t>
            </a:r>
            <a:r>
              <a:rPr lang="zh-CN" altLang="en-US" sz="1400" dirty="0">
                <a:solidFill>
                  <a:srgbClr val="FF0000"/>
                </a:solidFill>
              </a:rPr>
              <a:t>：</a:t>
            </a:r>
            <a:endParaRPr lang="en-US" sz="1400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 smtClean="0">
                <a:solidFill>
                  <a:schemeClr val="tx1"/>
                </a:solidFill>
              </a:rPr>
              <a:t>       在</a:t>
            </a:r>
            <a:r>
              <a:rPr lang="zh-CN" altLang="en-US" sz="1400" dirty="0">
                <a:solidFill>
                  <a:schemeClr val="tx1"/>
                </a:solidFill>
              </a:rPr>
              <a:t>扩展要求一的基础上，修改程序，使得程序可以一次接受最多</a:t>
            </a:r>
            <a:r>
              <a:rPr lang="en-US" sz="1400" dirty="0">
                <a:solidFill>
                  <a:schemeClr val="tx1"/>
                </a:solidFill>
              </a:rPr>
              <a:t> 100 </a:t>
            </a:r>
            <a:r>
              <a:rPr lang="zh-CN" altLang="en-US" sz="1400" dirty="0">
                <a:solidFill>
                  <a:schemeClr val="tx1"/>
                </a:solidFill>
              </a:rPr>
              <a:t>个字符，并以此使用</a:t>
            </a:r>
            <a:r>
              <a:rPr lang="en-US" sz="1400" dirty="0">
                <a:solidFill>
                  <a:schemeClr val="tx1"/>
                </a:solidFill>
              </a:rPr>
              <a:t> LED</a:t>
            </a:r>
            <a:r>
              <a:rPr lang="zh-CN" altLang="en-US" sz="1400" dirty="0">
                <a:solidFill>
                  <a:schemeClr val="tx1"/>
                </a:solidFill>
              </a:rPr>
              <a:t>显示其状态。此时</a:t>
            </a:r>
            <a:r>
              <a:rPr lang="en-US" sz="1400" dirty="0">
                <a:solidFill>
                  <a:schemeClr val="tx1"/>
                </a:solidFill>
              </a:rPr>
              <a:t> n </a:t>
            </a:r>
            <a:r>
              <a:rPr lang="zh-CN" altLang="en-US" sz="1400" dirty="0">
                <a:solidFill>
                  <a:schemeClr val="tx1"/>
                </a:solidFill>
              </a:rPr>
              <a:t>个字符的</a:t>
            </a:r>
            <a:r>
              <a:rPr lang="en-US" sz="1400" dirty="0">
                <a:solidFill>
                  <a:schemeClr val="tx1"/>
                </a:solidFill>
              </a:rPr>
              <a:t> LED </a:t>
            </a:r>
            <a:r>
              <a:rPr lang="zh-CN" altLang="en-US" sz="1400" dirty="0">
                <a:solidFill>
                  <a:schemeClr val="tx1"/>
                </a:solidFill>
              </a:rPr>
              <a:t>显示需要</a:t>
            </a:r>
            <a:r>
              <a:rPr lang="en-US" sz="1400" dirty="0">
                <a:solidFill>
                  <a:schemeClr val="tx1"/>
                </a:solidFill>
              </a:rPr>
              <a:t> n </a:t>
            </a:r>
            <a:r>
              <a:rPr lang="zh-CN" altLang="en-US" sz="1400" dirty="0">
                <a:solidFill>
                  <a:schemeClr val="tx1"/>
                </a:solidFill>
              </a:rPr>
              <a:t>秒。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49643" y="930561"/>
            <a:ext cx="7830733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zh-CN" altLang="en-US" sz="3200" b="1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实验二</a:t>
            </a:r>
            <a:r>
              <a:rPr lang="zh-CN" altLang="en-US" sz="32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rPr>
              <a:t>：</a:t>
            </a:r>
            <a:r>
              <a:rPr lang="en-US" sz="2800" b="1" dirty="0"/>
              <a:t>UART</a:t>
            </a:r>
            <a:r>
              <a:rPr lang="zh-CN" altLang="en-US" sz="2800" b="1" dirty="0"/>
              <a:t>中断接收串口通信驱动</a:t>
            </a:r>
            <a:r>
              <a:rPr lang="en-US" sz="2800" b="1" dirty="0"/>
              <a:t>LED</a:t>
            </a:r>
            <a:r>
              <a:rPr lang="zh-CN" altLang="en-US" sz="2800" b="1" dirty="0"/>
              <a:t>显示</a:t>
            </a:r>
            <a:endParaRPr lang="zh-CN" altLang="en-US" sz="4400" b="1" dirty="0">
              <a:solidFill>
                <a:schemeClr val="tx1">
                  <a:lumMod val="95000"/>
                  <a:lumOff val="5000"/>
                </a:schemeClr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253478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硬件连接</a:t>
            </a:r>
            <a:r>
              <a:rPr lang="en-US" altLang="zh-CN" dirty="0" smtClean="0"/>
              <a:t>USRT</a:t>
            </a:r>
            <a:r>
              <a:rPr lang="zh-CN" altLang="en-US" dirty="0" smtClean="0"/>
              <a:t>端口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1824211" y="6303480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 smtClean="0"/>
              <a:t>硬件连接图</a:t>
            </a:r>
            <a:endParaRPr lang="en-US" sz="1400" dirty="0"/>
          </a:p>
        </p:txBody>
      </p:sp>
      <p:sp>
        <p:nvSpPr>
          <p:cNvPr id="8" name="圆角矩形 7"/>
          <p:cNvSpPr/>
          <p:nvPr/>
        </p:nvSpPr>
        <p:spPr>
          <a:xfrm>
            <a:off x="5412135" y="1728758"/>
            <a:ext cx="6046697" cy="4700443"/>
          </a:xfrm>
          <a:prstGeom prst="roundRect">
            <a:avLst>
              <a:gd name="adj" fmla="val 7093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内容占位符 3"/>
          <p:cNvSpPr>
            <a:spLocks noGrp="1"/>
          </p:cNvSpPr>
          <p:nvPr>
            <p:ph sz="quarter" idx="10"/>
          </p:nvPr>
        </p:nvSpPr>
        <p:spPr>
          <a:xfrm>
            <a:off x="5610681" y="2141838"/>
            <a:ext cx="5576303" cy="3767093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zh-CN" sz="1800" dirty="0" smtClean="0"/>
              <a:t>1. </a:t>
            </a:r>
            <a:r>
              <a:rPr lang="zh-CN" altLang="en-US" sz="1800" dirty="0"/>
              <a:t>上次</a:t>
            </a:r>
            <a:r>
              <a:rPr lang="zh-CN" altLang="en-US" sz="1800" dirty="0" smtClean="0"/>
              <a:t>实验我们把</a:t>
            </a:r>
            <a:r>
              <a:rPr lang="en-US" altLang="zh-CN" sz="1800" dirty="0" smtClean="0"/>
              <a:t>USB</a:t>
            </a:r>
            <a:r>
              <a:rPr lang="zh-CN" altLang="en-US" sz="1800" dirty="0" smtClean="0"/>
              <a:t>接到黄色框框里的</a:t>
            </a:r>
            <a:r>
              <a:rPr lang="en-US" altLang="zh-CN" sz="1800" dirty="0" smtClean="0"/>
              <a:t>USB OTG</a:t>
            </a:r>
            <a:r>
              <a:rPr lang="zh-CN" altLang="en-US" sz="1800" dirty="0" smtClean="0"/>
              <a:t>里，</a:t>
            </a:r>
            <a:endParaRPr lang="en-US" altLang="zh-CN" sz="1800" dirty="0" smtClean="0"/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800" dirty="0"/>
              <a:t> </a:t>
            </a:r>
            <a:r>
              <a:rPr lang="zh-CN" altLang="en-US" sz="1800" dirty="0" smtClean="0"/>
              <a:t>这根线在实验一里不一定要接；</a:t>
            </a:r>
            <a:endParaRPr lang="en-US" altLang="zh-CN" sz="1800" dirty="0" smtClean="0"/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800" dirty="0" smtClean="0"/>
              <a:t>2. </a:t>
            </a:r>
            <a:r>
              <a:rPr lang="zh-CN" altLang="en-US" sz="1800" dirty="0" smtClean="0"/>
              <a:t>实验二按照</a:t>
            </a:r>
            <a:r>
              <a:rPr lang="zh-CN" altLang="en-US" sz="1800" dirty="0" smtClean="0">
                <a:solidFill>
                  <a:srgbClr val="FF0000"/>
                </a:solidFill>
              </a:rPr>
              <a:t>红色框框</a:t>
            </a:r>
            <a:r>
              <a:rPr lang="zh-CN" altLang="en-US" sz="1800" dirty="0" smtClean="0"/>
              <a:t>里的接口进行硬件连接；</a:t>
            </a:r>
            <a:endParaRPr lang="en-US" altLang="zh-CN" sz="1800" dirty="0" smtClean="0"/>
          </a:p>
          <a:p>
            <a:pPr marL="0" indent="0">
              <a:lnSpc>
                <a:spcPct val="150000"/>
              </a:lnSpc>
              <a:buNone/>
            </a:pPr>
            <a:endParaRPr lang="en-US" altLang="zh-CN" sz="1800" dirty="0">
              <a:solidFill>
                <a:srgbClr val="FF0000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585" y="1728759"/>
            <a:ext cx="4855948" cy="418737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102383" y="2879752"/>
            <a:ext cx="980117" cy="492317"/>
          </a:xfrm>
          <a:prstGeom prst="rect">
            <a:avLst/>
          </a:prstGeom>
          <a:noFill/>
          <a:ln w="38100">
            <a:solidFill>
              <a:srgbClr val="EAE506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478585" y="5508821"/>
            <a:ext cx="15082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FF0000"/>
                </a:solidFill>
              </a:rPr>
              <a:t>UART USB</a:t>
            </a:r>
            <a:endParaRPr lang="en-US" sz="2000" b="1" dirty="0">
              <a:solidFill>
                <a:srgbClr val="FF0000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910281" y="4674973"/>
            <a:ext cx="1787611" cy="8979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4746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749643" y="930561"/>
            <a:ext cx="2236510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zh-CN" altLang="en-US" sz="3200" b="1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查看串口号</a:t>
            </a:r>
            <a:endParaRPr lang="zh-CN" altLang="en-US" sz="3200" b="1" dirty="0">
              <a:solidFill>
                <a:schemeClr val="tx1">
                  <a:lumMod val="95000"/>
                  <a:lumOff val="5000"/>
                </a:schemeClr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8795" y="1817295"/>
            <a:ext cx="2931769" cy="387878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9923" y="1817295"/>
            <a:ext cx="3498892" cy="3711112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993787" y="5811087"/>
            <a:ext cx="2003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连接</a:t>
            </a:r>
            <a:r>
              <a:rPr lang="en-US" altLang="zh-CN" dirty="0" smtClean="0"/>
              <a:t>USB UART</a:t>
            </a:r>
            <a:r>
              <a:rPr lang="zh-CN" altLang="en-US" dirty="0" smtClean="0"/>
              <a:t>前</a:t>
            </a:r>
            <a:endParaRPr lang="en-US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4"/>
          <a:srcRect t="12514" r="79899" b="50704"/>
          <a:stretch/>
        </p:blipFill>
        <p:spPr>
          <a:xfrm>
            <a:off x="498167" y="2194884"/>
            <a:ext cx="2931269" cy="301717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80507" y="5511410"/>
            <a:ext cx="43043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右键我的电脑</a:t>
            </a:r>
            <a:r>
              <a:rPr lang="en-US" altLang="zh-CN" dirty="0"/>
              <a:t> </a:t>
            </a:r>
            <a:r>
              <a:rPr lang="en-US" altLang="zh-CN" dirty="0" smtClean="0"/>
              <a:t>—&gt; </a:t>
            </a:r>
            <a:r>
              <a:rPr lang="zh-CN" altLang="en-US" dirty="0" smtClean="0"/>
              <a:t>管理 </a:t>
            </a:r>
            <a:r>
              <a:rPr lang="en-US" altLang="zh-CN" dirty="0" smtClean="0"/>
              <a:t>—&gt; </a:t>
            </a:r>
            <a:r>
              <a:rPr lang="zh-CN" altLang="en-US" dirty="0" smtClean="0"/>
              <a:t>设备管理器</a:t>
            </a:r>
            <a:endParaRPr 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7976625" y="5811087"/>
            <a:ext cx="31854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连接</a:t>
            </a:r>
            <a:r>
              <a:rPr lang="en-US" altLang="zh-CN" dirty="0" smtClean="0"/>
              <a:t>USB UART</a:t>
            </a:r>
            <a:r>
              <a:rPr lang="zh-CN" altLang="en-US" dirty="0" smtClean="0"/>
              <a:t>后，</a:t>
            </a:r>
            <a:endParaRPr lang="en-US" altLang="zh-CN" dirty="0" smtClean="0"/>
          </a:p>
          <a:p>
            <a:r>
              <a:rPr lang="zh-CN" altLang="en-US" dirty="0" smtClean="0"/>
              <a:t>新出现的端口即为所需的串口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2117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圆角矩形 20"/>
          <p:cNvSpPr/>
          <p:nvPr/>
        </p:nvSpPr>
        <p:spPr>
          <a:xfrm>
            <a:off x="514830" y="1731170"/>
            <a:ext cx="11487632" cy="1911292"/>
          </a:xfrm>
          <a:prstGeom prst="roundRect">
            <a:avLst>
              <a:gd name="adj" fmla="val 11495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查看串口号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/>
            </a:r>
            <a:b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endParaRPr 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658699" y="1844167"/>
            <a:ext cx="607089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AutoNum type="arabicPeriod"/>
            </a:pPr>
            <a:r>
              <a:rPr lang="zh-CN" altLang="en-US" dirty="0" smtClean="0"/>
              <a:t>一般硬件上连接好</a:t>
            </a:r>
            <a:r>
              <a:rPr lang="en-US" altLang="zh-CN" dirty="0" smtClean="0"/>
              <a:t>UART USB</a:t>
            </a:r>
            <a:r>
              <a:rPr lang="zh-CN" altLang="en-US" dirty="0" smtClean="0"/>
              <a:t>后，会自动安装；</a:t>
            </a:r>
            <a:endParaRPr lang="en-US" altLang="zh-CN" dirty="0" smtClean="0"/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zh-CN" altLang="en-US" dirty="0" smtClean="0"/>
              <a:t>如若没有所需要的串口号，则需要手动安装驱动程序；</a:t>
            </a:r>
            <a:endParaRPr lang="en-US" altLang="zh-CN" dirty="0" smtClean="0"/>
          </a:p>
          <a:p>
            <a:pPr>
              <a:lnSpc>
                <a:spcPct val="200000"/>
              </a:lnSpc>
            </a:pPr>
            <a:r>
              <a:rPr lang="zh-CN" altLang="en-US" dirty="0" smtClean="0"/>
              <a:t>    驱动程序位于</a:t>
            </a:r>
            <a:r>
              <a:rPr lang="en-US" altLang="zh-CN" dirty="0" err="1" smtClean="0"/>
              <a:t>github</a:t>
            </a:r>
            <a:r>
              <a:rPr lang="zh-CN" altLang="en-US" dirty="0" smtClean="0"/>
              <a:t>上的</a:t>
            </a:r>
            <a:r>
              <a:rPr lang="zh-CN" altLang="en-US" dirty="0" smtClean="0">
                <a:solidFill>
                  <a:srgbClr val="FF0000"/>
                </a:solidFill>
              </a:rPr>
              <a:t>串口驱动</a:t>
            </a:r>
            <a:r>
              <a:rPr lang="zh-CN" altLang="en-US" dirty="0" smtClean="0"/>
              <a:t>文件夹里</a:t>
            </a:r>
            <a:endParaRPr 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0809" y="4019869"/>
            <a:ext cx="5510774" cy="198773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/>
          <a:srcRect l="10770" t="24188" r="63973" b="53248"/>
          <a:stretch/>
        </p:blipFill>
        <p:spPr>
          <a:xfrm>
            <a:off x="880907" y="3853150"/>
            <a:ext cx="4618892" cy="2321169"/>
          </a:xfrm>
          <a:prstGeom prst="rect">
            <a:avLst/>
          </a:prstGeom>
        </p:spPr>
      </p:pic>
      <p:cxnSp>
        <p:nvCxnSpPr>
          <p:cNvPr id="13" name="直接箭头连接符 12"/>
          <p:cNvCxnSpPr/>
          <p:nvPr/>
        </p:nvCxnSpPr>
        <p:spPr>
          <a:xfrm flipV="1">
            <a:off x="514830" y="4887045"/>
            <a:ext cx="1014293" cy="148302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99892" y="6370064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C8161E"/>
                </a:solidFill>
              </a:rPr>
              <a:t>可能有黄色感叹号</a:t>
            </a:r>
            <a:endParaRPr lang="en-US" dirty="0">
              <a:solidFill>
                <a:srgbClr val="C8161E"/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3104350" y="4814478"/>
            <a:ext cx="1967113" cy="39851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cxnSp>
        <p:nvCxnSpPr>
          <p:cNvPr id="19" name="直接箭头连接符 18"/>
          <p:cNvCxnSpPr/>
          <p:nvPr/>
        </p:nvCxnSpPr>
        <p:spPr>
          <a:xfrm>
            <a:off x="5071463" y="4887045"/>
            <a:ext cx="1168678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/>
          <p:cNvSpPr/>
          <p:nvPr/>
        </p:nvSpPr>
        <p:spPr>
          <a:xfrm>
            <a:off x="6335786" y="2084045"/>
            <a:ext cx="54857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https://github.com/kangzhiheng/TMS320C6748</a:t>
            </a:r>
          </a:p>
        </p:txBody>
      </p:sp>
    </p:spTree>
    <p:extLst>
      <p:ext uri="{BB962C8B-B14F-4D97-AF65-F5344CB8AC3E}">
        <p14:creationId xmlns:p14="http://schemas.microsoft.com/office/powerpoint/2010/main" val="29540423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设置串口</a:t>
            </a:r>
            <a:endParaRPr 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l="11752" t="26007" r="64944" b="53051"/>
          <a:stretch/>
        </p:blipFill>
        <p:spPr>
          <a:xfrm>
            <a:off x="1570148" y="3389046"/>
            <a:ext cx="4262034" cy="215426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07252" y="2145589"/>
            <a:ext cx="62524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波特率：</a:t>
            </a:r>
            <a:r>
              <a:rPr lang="en-US" altLang="zh-CN" b="1" dirty="0" smtClean="0">
                <a:solidFill>
                  <a:srgbClr val="FF0000"/>
                </a:solidFill>
              </a:rPr>
              <a:t>115200</a:t>
            </a:r>
            <a:r>
              <a:rPr lang="zh-CN" altLang="en-US" dirty="0" smtClean="0"/>
              <a:t>、数据位为</a:t>
            </a:r>
            <a:r>
              <a:rPr lang="en-US" altLang="zh-CN" dirty="0" smtClean="0"/>
              <a:t>8</a:t>
            </a:r>
            <a:r>
              <a:rPr lang="zh-CN" altLang="en-US" dirty="0" smtClean="0"/>
              <a:t>位，无奇偶校验，</a:t>
            </a:r>
            <a:r>
              <a:rPr lang="en-US" altLang="zh-CN" dirty="0" smtClean="0"/>
              <a:t>1</a:t>
            </a:r>
            <a:r>
              <a:rPr lang="zh-CN" altLang="en-US" dirty="0" smtClean="0"/>
              <a:t>位停止位</a:t>
            </a:r>
            <a:endParaRPr lang="en-US" altLang="zh-CN" dirty="0" smtClean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6808" y="2236053"/>
            <a:ext cx="3652464" cy="4183956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419395" y="4998895"/>
            <a:ext cx="1967113" cy="39851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cxnSp>
        <p:nvCxnSpPr>
          <p:cNvPr id="9" name="直接箭头连接符 8"/>
          <p:cNvCxnSpPr/>
          <p:nvPr/>
        </p:nvCxnSpPr>
        <p:spPr>
          <a:xfrm>
            <a:off x="5832182" y="4466179"/>
            <a:ext cx="983556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15590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圆角矩形 9"/>
          <p:cNvSpPr/>
          <p:nvPr/>
        </p:nvSpPr>
        <p:spPr>
          <a:xfrm>
            <a:off x="2542323" y="3938588"/>
            <a:ext cx="8361321" cy="2431476"/>
          </a:xfrm>
          <a:prstGeom prst="roundRect">
            <a:avLst>
              <a:gd name="adj" fmla="val 10030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串口调试助手</a:t>
            </a:r>
            <a:endParaRPr 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2323" y="2380969"/>
            <a:ext cx="8439150" cy="134302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2358998" y="1951745"/>
            <a:ext cx="5878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1. </a:t>
            </a:r>
            <a:r>
              <a:rPr lang="zh-CN" altLang="en-US" dirty="0" smtClean="0"/>
              <a:t>提供三款串口调试助手，以</a:t>
            </a:r>
            <a:r>
              <a:rPr lang="en-US" altLang="zh-CN" dirty="0" err="1" smtClean="0"/>
              <a:t>PortHelper</a:t>
            </a:r>
            <a:r>
              <a:rPr lang="zh-CN" altLang="en-US" dirty="0" smtClean="0"/>
              <a:t>为例说明设置</a:t>
            </a:r>
            <a:endParaRPr 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699" y="1951745"/>
            <a:ext cx="1381758" cy="4637314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2087418" y="4003736"/>
            <a:ext cx="9348959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zh-CN" altLang="en-US" dirty="0"/>
              <a:t>串口助手设置： </a:t>
            </a:r>
            <a:endParaRPr lang="en-US" altLang="zh-CN" dirty="0"/>
          </a:p>
          <a:p>
            <a:pPr lvl="2">
              <a:lnSpc>
                <a:spcPct val="150000"/>
              </a:lnSpc>
            </a:pPr>
            <a:r>
              <a:rPr lang="zh-CN" altLang="en-US" dirty="0"/>
              <a:t>端口号：看自己设备管理器每次重连串口都需要重新设置。</a:t>
            </a:r>
            <a:endParaRPr lang="en-US" altLang="zh-CN" dirty="0"/>
          </a:p>
          <a:p>
            <a:pPr lvl="2">
              <a:lnSpc>
                <a:spcPct val="150000"/>
              </a:lnSpc>
            </a:pPr>
            <a:r>
              <a:rPr lang="zh-CN" altLang="en-US" dirty="0"/>
              <a:t>波特率：据自己设备、程序选定，具体数值自行查看例程</a:t>
            </a:r>
            <a:r>
              <a:rPr lang="zh-CN" altLang="en-US" dirty="0" smtClean="0"/>
              <a:t>代码</a:t>
            </a:r>
            <a:r>
              <a:rPr lang="zh-CN" altLang="en-US" dirty="0"/>
              <a:t>确定，一般是</a:t>
            </a:r>
            <a:r>
              <a:rPr lang="en-US" altLang="zh-CN" dirty="0"/>
              <a:t>115200</a:t>
            </a:r>
            <a:r>
              <a:rPr lang="zh-CN" altLang="en-US" dirty="0" smtClean="0"/>
              <a:t>。</a:t>
            </a:r>
            <a:endParaRPr lang="en-US" altLang="zh-CN" dirty="0"/>
          </a:p>
          <a:p>
            <a:pPr lvl="2">
              <a:lnSpc>
                <a:spcPct val="150000"/>
              </a:lnSpc>
            </a:pPr>
            <a:r>
              <a:rPr lang="zh-CN" altLang="en-US" dirty="0" smtClean="0"/>
              <a:t>数据位</a:t>
            </a:r>
            <a:r>
              <a:rPr lang="zh-CN" altLang="en-US" dirty="0"/>
              <a:t>、停止位、奇偶校验：亦根据串口传输设定选择，</a:t>
            </a:r>
            <a:r>
              <a:rPr lang="zh-CN" altLang="en-US" dirty="0" smtClean="0"/>
              <a:t>此处</a:t>
            </a:r>
            <a:r>
              <a:rPr lang="zh-CN" altLang="en-US" dirty="0"/>
              <a:t>不变即可。</a:t>
            </a:r>
            <a:endParaRPr lang="en-US" altLang="zh-CN" dirty="0"/>
          </a:p>
          <a:p>
            <a:pPr lvl="4">
              <a:lnSpc>
                <a:spcPct val="150000"/>
              </a:lnSpc>
            </a:pPr>
            <a:r>
              <a:rPr lang="en-US" altLang="zh-CN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3420238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圆角矩形 10"/>
          <p:cNvSpPr/>
          <p:nvPr/>
        </p:nvSpPr>
        <p:spPr>
          <a:xfrm>
            <a:off x="352080" y="1635906"/>
            <a:ext cx="11650705" cy="4703422"/>
          </a:xfrm>
          <a:prstGeom prst="roundRect">
            <a:avLst>
              <a:gd name="adj" fmla="val 6526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627963" y="951228"/>
            <a:ext cx="11162884" cy="574183"/>
          </a:xfrm>
        </p:spPr>
        <p:txBody>
          <a:bodyPr/>
          <a:lstStyle/>
          <a:p>
            <a:r>
              <a:rPr lang="zh-CN" altLang="en-US" dirty="0" smtClean="0"/>
              <a:t>关于</a:t>
            </a:r>
            <a:r>
              <a:rPr lang="en-US" altLang="zh-CN" dirty="0" smtClean="0"/>
              <a:t>timer</a:t>
            </a:r>
            <a:endParaRPr 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416024" y="1705062"/>
            <a:ext cx="11830418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dirty="0" smtClean="0"/>
              <a:t>一</a:t>
            </a:r>
            <a:r>
              <a:rPr lang="zh-CN" altLang="en-US" dirty="0"/>
              <a:t>、关于定时</a:t>
            </a:r>
            <a:r>
              <a:rPr lang="en-US" altLang="zh-CN" dirty="0"/>
              <a:t>/</a:t>
            </a:r>
            <a:r>
              <a:rPr lang="zh-CN" altLang="en-US" dirty="0"/>
              <a:t>计数器</a:t>
            </a:r>
            <a:r>
              <a:rPr lang="en-US" altLang="zh-CN" dirty="0"/>
              <a:t>TMS320C6748</a:t>
            </a:r>
            <a:r>
              <a:rPr lang="zh-CN" altLang="en-US" dirty="0"/>
              <a:t>拥有四个</a:t>
            </a:r>
            <a:r>
              <a:rPr lang="en-US" altLang="zh-CN" dirty="0"/>
              <a:t>64</a:t>
            </a:r>
            <a:r>
              <a:rPr lang="zh-CN" altLang="en-US" dirty="0"/>
              <a:t>位的通用定时</a:t>
            </a:r>
            <a:r>
              <a:rPr lang="en-US" altLang="zh-CN" dirty="0"/>
              <a:t>/</a:t>
            </a:r>
            <a:r>
              <a:rPr lang="zh-CN" altLang="en-US" dirty="0"/>
              <a:t>计数器</a:t>
            </a:r>
            <a:r>
              <a:rPr lang="zh-CN" altLang="en-US" dirty="0" smtClean="0"/>
              <a:t>，</a:t>
            </a:r>
            <a:endParaRPr lang="en-US" altLang="zh-CN" dirty="0" smtClean="0"/>
          </a:p>
          <a:p>
            <a:pPr>
              <a:lnSpc>
                <a:spcPct val="200000"/>
              </a:lnSpc>
            </a:pPr>
            <a:r>
              <a:rPr lang="en-US" altLang="zh-CN" dirty="0"/>
              <a:t> </a:t>
            </a:r>
            <a:r>
              <a:rPr lang="en-US" altLang="zh-CN" dirty="0" smtClean="0"/>
              <a:t>     </a:t>
            </a:r>
            <a:r>
              <a:rPr lang="zh-CN" altLang="en-US" dirty="0" smtClean="0"/>
              <a:t>其中</a:t>
            </a:r>
            <a:r>
              <a:rPr lang="zh-CN" altLang="en-US" dirty="0"/>
              <a:t>每个定时器又可配置为两个</a:t>
            </a:r>
            <a:r>
              <a:rPr lang="en-US" altLang="zh-CN" dirty="0"/>
              <a:t>32</a:t>
            </a:r>
            <a:r>
              <a:rPr lang="zh-CN" altLang="en-US" dirty="0"/>
              <a:t>位的定时器</a:t>
            </a:r>
            <a:r>
              <a:rPr lang="zh-CN" altLang="en-US" dirty="0" smtClean="0"/>
              <a:t>：</a:t>
            </a:r>
            <a:endParaRPr lang="en-US" altLang="zh-CN" dirty="0"/>
          </a:p>
          <a:p>
            <a:pPr>
              <a:lnSpc>
                <a:spcPct val="200000"/>
              </a:lnSpc>
            </a:pPr>
            <a:r>
              <a:rPr lang="en-US" altLang="zh-CN" dirty="0" smtClean="0"/>
              <a:t>      1. </a:t>
            </a:r>
            <a:r>
              <a:rPr lang="zh-CN" altLang="en-US" dirty="0" smtClean="0"/>
              <a:t>两</a:t>
            </a:r>
            <a:r>
              <a:rPr lang="zh-CN" altLang="en-US" dirty="0"/>
              <a:t>个</a:t>
            </a:r>
            <a:r>
              <a:rPr lang="en-US" altLang="zh-CN" dirty="0"/>
              <a:t>32</a:t>
            </a:r>
            <a:r>
              <a:rPr lang="zh-CN" altLang="en-US" dirty="0"/>
              <a:t>位独立定时器</a:t>
            </a:r>
            <a:r>
              <a:rPr lang="zh-CN" altLang="en-US" dirty="0" smtClean="0"/>
              <a:t>；</a:t>
            </a:r>
            <a:endParaRPr lang="en-US" altLang="zh-CN" dirty="0" smtClean="0"/>
          </a:p>
          <a:p>
            <a:pPr>
              <a:lnSpc>
                <a:spcPct val="200000"/>
              </a:lnSpc>
            </a:pPr>
            <a:r>
              <a:rPr lang="en-US" altLang="zh-CN" dirty="0" smtClean="0"/>
              <a:t>      2</a:t>
            </a:r>
            <a:r>
              <a:rPr lang="en-US" altLang="zh-CN" dirty="0"/>
              <a:t>. </a:t>
            </a:r>
            <a:r>
              <a:rPr lang="zh-CN" altLang="en-US" dirty="0"/>
              <a:t>两个</a:t>
            </a:r>
            <a:r>
              <a:rPr lang="en-US" altLang="zh-CN" dirty="0"/>
              <a:t>32</a:t>
            </a:r>
            <a:r>
              <a:rPr lang="zh-CN" altLang="en-US" dirty="0"/>
              <a:t>位独立定时器但定时器</a:t>
            </a:r>
            <a:r>
              <a:rPr lang="en-US" altLang="zh-CN" dirty="0"/>
              <a:t>34</a:t>
            </a:r>
            <a:r>
              <a:rPr lang="zh-CN" altLang="en-US" dirty="0"/>
              <a:t>带有</a:t>
            </a:r>
            <a:r>
              <a:rPr lang="en-US" altLang="zh-CN" dirty="0"/>
              <a:t>4</a:t>
            </a:r>
            <a:r>
              <a:rPr lang="zh-CN" altLang="en-US" dirty="0"/>
              <a:t>位的预定标</a:t>
            </a:r>
            <a:r>
              <a:rPr lang="zh-CN" altLang="en-US" dirty="0" smtClean="0"/>
              <a:t>；</a:t>
            </a:r>
            <a:endParaRPr lang="en-US" altLang="zh-CN" dirty="0" smtClean="0"/>
          </a:p>
          <a:p>
            <a:pPr>
              <a:lnSpc>
                <a:spcPct val="200000"/>
              </a:lnSpc>
            </a:pPr>
            <a:r>
              <a:rPr lang="en-US" altLang="zh-CN" dirty="0" smtClean="0"/>
              <a:t>      3</a:t>
            </a:r>
            <a:r>
              <a:rPr lang="en-US" altLang="zh-CN" dirty="0"/>
              <a:t>. </a:t>
            </a:r>
            <a:r>
              <a:rPr lang="zh-CN" altLang="en-US" dirty="0"/>
              <a:t>两个</a:t>
            </a:r>
            <a:r>
              <a:rPr lang="en-US" altLang="zh-CN" dirty="0"/>
              <a:t>32</a:t>
            </a:r>
            <a:r>
              <a:rPr lang="zh-CN" altLang="en-US" dirty="0"/>
              <a:t>位关联定时器</a:t>
            </a:r>
            <a:r>
              <a:rPr lang="zh-CN" altLang="en-US" dirty="0" smtClean="0"/>
              <a:t>；</a:t>
            </a:r>
            <a:endParaRPr lang="en-US" altLang="zh-CN" dirty="0" smtClean="0"/>
          </a:p>
          <a:p>
            <a:pPr>
              <a:lnSpc>
                <a:spcPct val="200000"/>
              </a:lnSpc>
            </a:pPr>
            <a:r>
              <a:rPr lang="zh-CN" altLang="en-US" dirty="0" smtClean="0"/>
              <a:t>二</a:t>
            </a:r>
            <a:r>
              <a:rPr lang="zh-CN" altLang="en-US" dirty="0"/>
              <a:t>、关于时钟源时钟信号可分为分为内部时钟和外部时钟输入</a:t>
            </a:r>
            <a:r>
              <a:rPr lang="zh-CN" altLang="en-US" dirty="0" smtClean="0"/>
              <a:t>，</a:t>
            </a:r>
            <a:endParaRPr lang="en-US" altLang="zh-CN" dirty="0" smtClean="0"/>
          </a:p>
          <a:p>
            <a:pPr>
              <a:lnSpc>
                <a:spcPct val="200000"/>
              </a:lnSpc>
            </a:pPr>
            <a:r>
              <a:rPr lang="zh-CN" altLang="en-US" dirty="0" smtClean="0"/>
              <a:t>       定时器</a:t>
            </a:r>
            <a:r>
              <a:rPr lang="en-US" altLang="zh-CN" dirty="0"/>
              <a:t>0</a:t>
            </a:r>
            <a:r>
              <a:rPr lang="zh-CN" altLang="en-US" dirty="0"/>
              <a:t>和定时器</a:t>
            </a:r>
            <a:r>
              <a:rPr lang="en-US" altLang="zh-CN" dirty="0"/>
              <a:t>1</a:t>
            </a:r>
            <a:r>
              <a:rPr lang="zh-CN" altLang="en-US" dirty="0"/>
              <a:t>的时钟</a:t>
            </a:r>
            <a:r>
              <a:rPr lang="en-US" altLang="zh-CN" dirty="0"/>
              <a:t>PLL0_AUXCK(</a:t>
            </a:r>
            <a:r>
              <a:rPr lang="zh-CN" altLang="en-US" dirty="0"/>
              <a:t>旁路时钟，</a:t>
            </a:r>
            <a:r>
              <a:rPr lang="en-US" altLang="zh-CN" dirty="0"/>
              <a:t>24Mhz</a:t>
            </a:r>
            <a:r>
              <a:rPr lang="zh-CN" altLang="en-US" dirty="0" smtClean="0"/>
              <a:t>），</a:t>
            </a:r>
            <a:endParaRPr lang="en-US" altLang="zh-CN" dirty="0" smtClean="0"/>
          </a:p>
          <a:p>
            <a:pPr>
              <a:lnSpc>
                <a:spcPct val="200000"/>
              </a:lnSpc>
            </a:pPr>
            <a:r>
              <a:rPr lang="zh-CN" altLang="en-US" dirty="0" smtClean="0"/>
              <a:t>       定时器</a:t>
            </a:r>
            <a:r>
              <a:rPr lang="en-US" altLang="zh-CN" dirty="0" smtClean="0"/>
              <a:t>2</a:t>
            </a:r>
            <a:r>
              <a:rPr lang="zh-CN" altLang="en-US" dirty="0" smtClean="0"/>
              <a:t>和</a:t>
            </a:r>
            <a:r>
              <a:rPr lang="en-US" altLang="zh-CN" dirty="0" smtClean="0"/>
              <a:t>3</a:t>
            </a:r>
            <a:r>
              <a:rPr lang="zh-CN" altLang="en-US" dirty="0"/>
              <a:t>默认状态下使用的时钟为</a:t>
            </a:r>
            <a:r>
              <a:rPr lang="en-US" altLang="zh-CN" dirty="0"/>
              <a:t>PLL0_SYSCLK2(</a:t>
            </a:r>
            <a:r>
              <a:rPr lang="zh-CN" altLang="en-US" dirty="0"/>
              <a:t>为系统频率的二分之一，</a:t>
            </a:r>
            <a:r>
              <a:rPr lang="en-US" altLang="zh-CN" dirty="0"/>
              <a:t>228Mhz</a:t>
            </a:r>
            <a:r>
              <a:rPr lang="zh-CN" altLang="en-US" dirty="0"/>
              <a:t>，</a:t>
            </a:r>
            <a:r>
              <a:rPr lang="en-US" altLang="zh-CN" dirty="0"/>
              <a:t>CPU</a:t>
            </a:r>
            <a:r>
              <a:rPr lang="zh-CN" altLang="en-US" dirty="0"/>
              <a:t>默认</a:t>
            </a:r>
            <a:r>
              <a:rPr lang="en-US" altLang="zh-CN" dirty="0"/>
              <a:t>456MHz</a:t>
            </a:r>
            <a:r>
              <a:rPr lang="zh-CN" altLang="en-US" dirty="0"/>
              <a:t>）</a:t>
            </a:r>
            <a:endParaRPr lang="en-US" dirty="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3066" y="1705062"/>
            <a:ext cx="3456519" cy="3914975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472821" y="6408484"/>
            <a:ext cx="66030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《</a:t>
            </a:r>
            <a:r>
              <a:rPr lang="en-US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TMS320C6748</a:t>
            </a:r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™ Fixed- and Floating-Point </a:t>
            </a:r>
            <a:r>
              <a:rPr lang="en-US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DSP</a:t>
            </a:r>
            <a:r>
              <a:rPr lang="en-US" altLang="zh-CN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》P8</a:t>
            </a:r>
            <a:r>
              <a:rPr lang="zh-CN" altLang="en-U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页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7834" y="6078348"/>
            <a:ext cx="9791700" cy="37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552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圆角矩形 10"/>
          <p:cNvSpPr/>
          <p:nvPr/>
        </p:nvSpPr>
        <p:spPr>
          <a:xfrm>
            <a:off x="436605" y="1730262"/>
            <a:ext cx="8748584" cy="1596925"/>
          </a:xfrm>
          <a:prstGeom prst="roundRect">
            <a:avLst>
              <a:gd name="adj" fmla="val 11495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文本框 3"/>
          <p:cNvSpPr txBox="1"/>
          <p:nvPr/>
        </p:nvSpPr>
        <p:spPr>
          <a:xfrm>
            <a:off x="724932" y="1027755"/>
            <a:ext cx="2962862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altLang="zh-CN" sz="3200" b="1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UART</a:t>
            </a:r>
            <a:r>
              <a:rPr lang="zh-CN" altLang="en-US" sz="3200" b="1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程序设置</a:t>
            </a:r>
            <a:endParaRPr lang="en-US" sz="3200" b="1" dirty="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35461" y="1803740"/>
            <a:ext cx="872387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 smtClean="0"/>
              <a:t>参考例程：</a:t>
            </a:r>
            <a:r>
              <a:rPr lang="en-US" altLang="zh-CN" dirty="0" err="1" smtClean="0"/>
              <a:t>StarterWare</a:t>
            </a:r>
            <a:r>
              <a:rPr lang="zh-CN" altLang="en-US" dirty="0" smtClean="0"/>
              <a:t>下的</a:t>
            </a:r>
            <a:endParaRPr lang="en-US" altLang="zh-CN" dirty="0" smtClean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 smtClean="0"/>
              <a:t>基本配置不用改，但要看懂；</a:t>
            </a:r>
            <a:endParaRPr lang="en-US" altLang="zh-CN" dirty="0" smtClean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 smtClean="0"/>
              <a:t>主要修改两个中断服务函数</a:t>
            </a:r>
            <a:r>
              <a:rPr lang="en-US" altLang="zh-CN" dirty="0"/>
              <a:t> </a:t>
            </a:r>
            <a:r>
              <a:rPr lang="en-US" altLang="zh-CN" dirty="0" smtClean="0"/>
              <a:t>—— UARTISR() </a:t>
            </a:r>
            <a:r>
              <a:rPr lang="zh-CN" altLang="en-US" dirty="0" smtClean="0"/>
              <a:t>和 </a:t>
            </a:r>
            <a:r>
              <a:rPr lang="en-US" altLang="zh-CN" dirty="0" err="1" smtClean="0"/>
              <a:t>TimerIsr</a:t>
            </a:r>
            <a:r>
              <a:rPr lang="en-US" altLang="zh-CN" dirty="0" smtClean="0"/>
              <a:t>()</a:t>
            </a:r>
            <a:endParaRPr 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/>
          <a:srcRect b="96088"/>
          <a:stretch/>
        </p:blipFill>
        <p:spPr>
          <a:xfrm>
            <a:off x="3946933" y="1901093"/>
            <a:ext cx="2752725" cy="32118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661" y="4012283"/>
            <a:ext cx="6264869" cy="166047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6357" y="3924986"/>
            <a:ext cx="6377056" cy="1835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191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2016-VI主题">
  <a:themeElements>
    <a:clrScheme name="VI统一色">
      <a:dk1>
        <a:srgbClr val="000000"/>
      </a:dk1>
      <a:lt1>
        <a:srgbClr val="FFFFFF"/>
      </a:lt1>
      <a:dk2>
        <a:srgbClr val="BD9F68"/>
      </a:dk2>
      <a:lt2>
        <a:srgbClr val="B5B5B6"/>
      </a:lt2>
      <a:accent1>
        <a:srgbClr val="C8161E"/>
      </a:accent1>
      <a:accent2>
        <a:srgbClr val="F08300"/>
      </a:accent2>
      <a:accent3>
        <a:srgbClr val="FDD000"/>
      </a:accent3>
      <a:accent4>
        <a:srgbClr val="338D27"/>
      </a:accent4>
      <a:accent5>
        <a:srgbClr val="0086D1"/>
      </a:accent5>
      <a:accent6>
        <a:srgbClr val="004098"/>
      </a:accent6>
      <a:hlink>
        <a:srgbClr val="B5B5B6"/>
      </a:hlink>
      <a:folHlink>
        <a:srgbClr val="BD9F68"/>
      </a:folHlink>
    </a:clrScheme>
    <a:fontScheme name="自定义 3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2016-VI主题" id="{5AE3302E-EAD3-4AF6-9B05-44D5CA6E31FB}" vid="{55D1CDEE-FEEF-4D3E-ACCF-BFCE645E4B05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2016-VI主题</Template>
  <TotalTime>2738</TotalTime>
  <Words>866</Words>
  <Application>Microsoft Office PowerPoint</Application>
  <PresentationFormat>宽屏</PresentationFormat>
  <Paragraphs>82</Paragraphs>
  <Slides>13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19" baseType="lpstr">
      <vt:lpstr>等线</vt:lpstr>
      <vt:lpstr>微软雅黑</vt:lpstr>
      <vt:lpstr>Arial</vt:lpstr>
      <vt:lpstr>Calibri</vt:lpstr>
      <vt:lpstr>Consolas</vt:lpstr>
      <vt:lpstr>2016-VI主题</vt:lpstr>
      <vt:lpstr>DSP实验课</vt:lpstr>
      <vt:lpstr>PowerPoint 演示文稿</vt:lpstr>
      <vt:lpstr>硬件连接USRT端口</vt:lpstr>
      <vt:lpstr>PowerPoint 演示文稿</vt:lpstr>
      <vt:lpstr>查看串口号 </vt:lpstr>
      <vt:lpstr>设置串口</vt:lpstr>
      <vt:lpstr>串口调试助手</vt:lpstr>
      <vt:lpstr>关于timer</vt:lpstr>
      <vt:lpstr>PowerPoint 演示文稿</vt:lpstr>
      <vt:lpstr>开发流程</vt:lpstr>
      <vt:lpstr>中断号</vt:lpstr>
      <vt:lpstr>注意事项</vt:lpstr>
      <vt:lpstr>PowerPoint 演示文稿</vt:lpstr>
    </vt:vector>
  </TitlesOfParts>
  <Company>微软中国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微软用户</dc:creator>
  <cp:lastModifiedBy>Refrain Twinkle</cp:lastModifiedBy>
  <cp:revision>168</cp:revision>
  <dcterms:created xsi:type="dcterms:W3CDTF">2016-01-21T16:32:22Z</dcterms:created>
  <dcterms:modified xsi:type="dcterms:W3CDTF">2019-05-14T02:57:11Z</dcterms:modified>
</cp:coreProperties>
</file>